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82" r:id="rId3"/>
    <p:sldId id="283" r:id="rId4"/>
    <p:sldId id="260" r:id="rId5"/>
    <p:sldId id="261" r:id="rId6"/>
    <p:sldId id="262" r:id="rId7"/>
    <p:sldId id="263" r:id="rId8"/>
    <p:sldId id="284" r:id="rId9"/>
    <p:sldId id="265" r:id="rId10"/>
    <p:sldId id="266" r:id="rId11"/>
    <p:sldId id="281" r:id="rId12"/>
    <p:sldId id="267" r:id="rId13"/>
    <p:sldId id="268" r:id="rId14"/>
    <p:sldId id="269" r:id="rId15"/>
    <p:sldId id="270" r:id="rId16"/>
    <p:sldId id="271" r:id="rId17"/>
    <p:sldId id="272" r:id="rId18"/>
    <p:sldId id="273" r:id="rId19"/>
    <p:sldId id="274" r:id="rId20"/>
    <p:sldId id="275" r:id="rId21"/>
    <p:sldId id="285" r:id="rId22"/>
    <p:sldId id="286"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70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21" autoAdjust="0"/>
    <p:restoredTop sz="82852" autoAdjust="0"/>
  </p:normalViewPr>
  <p:slideViewPr>
    <p:cSldViewPr snapToGrid="0">
      <p:cViewPr varScale="1">
        <p:scale>
          <a:sx n="84" d="100"/>
          <a:sy n="84" d="100"/>
        </p:scale>
        <p:origin x="946" y="67"/>
      </p:cViewPr>
      <p:guideLst/>
    </p:cSldViewPr>
  </p:slideViewPr>
  <p:notesTextViewPr>
    <p:cViewPr>
      <p:scale>
        <a:sx n="110" d="100"/>
        <a:sy n="11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98FF08-9015-402F-BF56-36A9EB520718}" type="datetimeFigureOut">
              <a:rPr lang="en-US" smtClean="0"/>
              <a:t>1/11/2018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79561F-B581-418C-9C09-84972D1EC230}" type="slidenum">
              <a:rPr lang="en-US" smtClean="0"/>
              <a:t>‹#›</a:t>
            </a:fld>
            <a:endParaRPr lang="en-US"/>
          </a:p>
        </p:txBody>
      </p:sp>
    </p:spTree>
    <p:extLst>
      <p:ext uri="{BB962C8B-B14F-4D97-AF65-F5344CB8AC3E}">
        <p14:creationId xmlns:p14="http://schemas.microsoft.com/office/powerpoint/2010/main" val="2276504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we are going to talk about the benefits of using essential oils for personal care and how to use essential oils for skin, hair, oral care and many other hygiene needs. Whether you are an essential oil pro or just getting started, incorporating essential oils into your daily beauty or hygiene routine is an easy and wonderful way to use these gifts of the earth. </a:t>
            </a:r>
          </a:p>
          <a:p>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1</a:t>
            </a:fld>
            <a:endParaRPr lang="en-US"/>
          </a:p>
        </p:txBody>
      </p:sp>
    </p:spTree>
    <p:extLst>
      <p:ext uri="{BB962C8B-B14F-4D97-AF65-F5344CB8AC3E}">
        <p14:creationId xmlns:p14="http://schemas.microsoft.com/office/powerpoint/2010/main" val="1213355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In addition to using single essential oils in your skin care routine, you can also access the benefits of essential oils for skin by using skin care products that already have essential oils in them. dōTERRA has several skin care collections and products that use pure essential oils and some of the best extracts and ingredients on earth to help beautify the skin. </a:t>
            </a: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i="1" dirty="0" err="1" smtClean="0">
                <a:effectLst/>
                <a:latin typeface="Calibri" panose="020F0502020204030204" pitchFamily="34" charset="0"/>
                <a:ea typeface="Calibri" panose="020F0502020204030204" pitchFamily="34" charset="0"/>
                <a:cs typeface="Times New Roman" panose="02020603050405020304" pitchFamily="18" charset="0"/>
              </a:rPr>
              <a:t>Veráge</a:t>
            </a:r>
            <a:r>
              <a:rPr lang="en-US" sz="1200" i="1" dirty="0" smtClean="0">
                <a:effectLst/>
                <a:latin typeface="Calibri" panose="020F0502020204030204" pitchFamily="34" charset="0"/>
                <a:ea typeface="Calibri" panose="020F0502020204030204" pitchFamily="34" charset="0"/>
                <a:cs typeface="Times New Roman" panose="02020603050405020304" pitchFamily="18" charset="0"/>
              </a:rPr>
              <a:t>®</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A collection of natural skin care products that are designed to hydrate and nourish the skin while reducing the signs of aging. The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Veráge</a:t>
            </a:r>
            <a:r>
              <a:rPr lang="en-US" sz="1200" i="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collection includes the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Veráge</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Cleanser, the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Veráge</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Immortelle Hydrating Serum, the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Veráge</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Moisturizer, and the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Veráge</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toner. </a:t>
            </a: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i="1" dirty="0" smtClean="0">
                <a:effectLst/>
                <a:latin typeface="Calibri" panose="020F0502020204030204" pitchFamily="34" charset="0"/>
                <a:ea typeface="Calibri" panose="020F0502020204030204" pitchFamily="34" charset="0"/>
                <a:cs typeface="Times New Roman" panose="02020603050405020304" pitchFamily="18" charset="0"/>
              </a:rPr>
              <a:t>HD Clear®: </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Designed to promote clear skin and a smooth complexion by using CPTG® essential oils. While it is appropriate for all ages, HD Clear is a wonderful skin care solution for teenagers and young adults who are struggling with skin issues. The HD Clear product line includes the HD Clear Foaming Face Wash, HD Clear Topical Blend, and HD Clear Lotion. </a:t>
            </a: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i="1" dirty="0" smtClean="0">
                <a:effectLst/>
                <a:latin typeface="Calibri" panose="020F0502020204030204" pitchFamily="34" charset="0"/>
                <a:ea typeface="Calibri" panose="020F0502020204030204" pitchFamily="34" charset="0"/>
                <a:cs typeface="Times New Roman" panose="02020603050405020304" pitchFamily="18" charset="0"/>
              </a:rPr>
              <a:t>Essential Skin Care</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This collection combines the power of essential oils and plant extracts to promote clean, healthy-looking skin. The products in the Essential Skin Care line include the Anti-Aging Moisturizer, Facial Cleanser, Hydrating Cream, Invigorating Scrub, Pore Reducing Toner, Tightening Serum, and the Reveal Facial System. </a:t>
            </a: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i="1" dirty="0" smtClean="0">
                <a:effectLst/>
                <a:latin typeface="Calibri" panose="020F0502020204030204" pitchFamily="34" charset="0"/>
                <a:ea typeface="Calibri" panose="020F0502020204030204" pitchFamily="34" charset="0"/>
                <a:cs typeface="Times New Roman" panose="02020603050405020304" pitchFamily="18" charset="0"/>
              </a:rPr>
              <a:t>dōTERRA® SPA</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With special essential oil formulas, the products in the dōTERRA SPA collection are designed to give you a luxurious spa experience from the comfort of your own home. This collection includes products like the dōTERRA® SPA Detoxifying Mud Mask, dōTERRA® SPA Exfoliating Body Scrub, dōTERRA® SPA Refreshing Body Wash, dōTERRA® SPA Replenishing Body Butter, dōTERRA® SPA Moisturizing Bath Bar, dōTERRA® SPA Lip Balm, dōTERRA® SPA Rose Hand Lotion and more. </a:t>
            </a:r>
          </a:p>
          <a:p>
            <a:pPr marL="0" marR="0">
              <a:lnSpc>
                <a:spcPct val="107000"/>
              </a:lnSpc>
              <a:spcBef>
                <a:spcPts val="0"/>
              </a:spcBef>
              <a:spcAft>
                <a:spcPts val="80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i="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Introduce the audience to each of the dōTERRA® skin care lines on this slide (</a:t>
            </a:r>
            <a:r>
              <a:rPr lang="en-US" sz="1200" i="1" dirty="0" err="1"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Verage</a:t>
            </a:r>
            <a:r>
              <a:rPr lang="en-US" sz="1200" i="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HD Clear®, Essential Skin Care and dōTERRA® SPA). Talk about any product lines or specific products you have used, and share any personal experiences you have had with these products.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10</a:t>
            </a:fld>
            <a:endParaRPr lang="en-US"/>
          </a:p>
        </p:txBody>
      </p:sp>
    </p:spTree>
    <p:extLst>
      <p:ext uri="{BB962C8B-B14F-4D97-AF65-F5344CB8AC3E}">
        <p14:creationId xmlns:p14="http://schemas.microsoft.com/office/powerpoint/2010/main" val="2736184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At </a:t>
            </a:r>
            <a:r>
              <a:rPr lang="en-US" sz="1200" kern="1200" dirty="0" err="1" smtClean="0">
                <a:solidFill>
                  <a:schemeClr val="tx1"/>
                </a:solidFill>
                <a:effectLst/>
                <a:latin typeface="+mn-lt"/>
                <a:ea typeface="+mn-ea"/>
                <a:cs typeface="+mn-cs"/>
              </a:rPr>
              <a:t>dōTERRA’s</a:t>
            </a:r>
            <a:r>
              <a:rPr lang="en-US" sz="1200" kern="1200" dirty="0" smtClean="0">
                <a:solidFill>
                  <a:schemeClr val="tx1"/>
                </a:solidFill>
                <a:effectLst/>
                <a:latin typeface="+mn-lt"/>
                <a:ea typeface="+mn-ea"/>
                <a:cs typeface="+mn-cs"/>
              </a:rPr>
              <a:t> 2017 “You” Convention, dōTERRA released several new products, including a few unique essential oils that have benefits for the skin. With soothing, purifying, and nourishing benefits, these are a few oils that you’ll want to put on your wish list:</a:t>
            </a:r>
          </a:p>
          <a:p>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Blue Tansy: </a:t>
            </a:r>
            <a:r>
              <a:rPr lang="en-US" sz="1200" kern="1200" dirty="0" smtClean="0">
                <a:solidFill>
                  <a:schemeClr val="tx1"/>
                </a:solidFill>
                <a:effectLst/>
                <a:latin typeface="+mn-lt"/>
                <a:ea typeface="+mn-ea"/>
                <a:cs typeface="+mn-cs"/>
              </a:rPr>
              <a:t>With a distinct fruity balsamic aroma, Blue Tansy oil provides the skin with a soothing sensation when applied topically. This oil can also help to reduce the appearance of blemishes, so it is a good one to add to your daily moisturizers or cleansers. </a:t>
            </a:r>
          </a:p>
          <a:p>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Copaiba: </a:t>
            </a:r>
            <a:r>
              <a:rPr lang="en-US" sz="1200" kern="1200" dirty="0" smtClean="0">
                <a:solidFill>
                  <a:schemeClr val="tx1"/>
                </a:solidFill>
                <a:effectLst/>
                <a:latin typeface="+mn-lt"/>
                <a:ea typeface="+mn-ea"/>
                <a:cs typeface="+mn-cs"/>
              </a:rPr>
              <a:t>Not only does </a:t>
            </a:r>
            <a:r>
              <a:rPr lang="en-US" sz="1200" kern="1200" dirty="0" err="1" smtClean="0">
                <a:solidFill>
                  <a:schemeClr val="tx1"/>
                </a:solidFill>
                <a:effectLst/>
                <a:latin typeface="+mn-lt"/>
                <a:ea typeface="+mn-ea"/>
                <a:cs typeface="+mn-cs"/>
              </a:rPr>
              <a:t>Copiaba</a:t>
            </a:r>
            <a:r>
              <a:rPr lang="en-US" sz="1200" kern="1200" dirty="0" smtClean="0">
                <a:solidFill>
                  <a:schemeClr val="tx1"/>
                </a:solidFill>
                <a:effectLst/>
                <a:latin typeface="+mn-lt"/>
                <a:ea typeface="+mn-ea"/>
                <a:cs typeface="+mn-cs"/>
              </a:rPr>
              <a:t> oil provide a comforting, warm and woody aroma, but this oil is known to promote clear, smooth skin while helping to reduce the appearance of blemishes. Consider combining Copaiba with dōTERRA Fractionated Coconut Oil and applying to the skin for a clear, clean complexion. </a:t>
            </a:r>
          </a:p>
          <a:p>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Jasmine Touch: </a:t>
            </a:r>
            <a:r>
              <a:rPr lang="en-US" sz="1200" kern="1200" dirty="0" smtClean="0">
                <a:solidFill>
                  <a:schemeClr val="tx1"/>
                </a:solidFill>
                <a:effectLst/>
                <a:latin typeface="+mn-lt"/>
                <a:ea typeface="+mn-ea"/>
                <a:cs typeface="+mn-cs"/>
              </a:rPr>
              <a:t>If you’ve ever used Jasmine essential oil, you know that it holds serious benefits for the skin, not to mention, it has one of the most inviting floral scents of any essential oil. Now dōTERRA has made it even easier to enjoy the benefits of Jasmine oil with dōTERRA Jasmine Touch. This product is easy to apply, and comes pre-diluted with dōTERRA Fractionated Coconut Oil for those with sensitive or delicate skin. You can even keep this roll-on bottle in your purse to help reduce the appearance of skin imperfections on-the-go. </a:t>
            </a:r>
          </a:p>
          <a:p>
            <a:endParaRPr lang="en-US" sz="1200" kern="1200" dirty="0" smtClean="0">
              <a:solidFill>
                <a:schemeClr val="tx1"/>
              </a:solidFill>
              <a:effectLst/>
              <a:latin typeface="+mn-lt"/>
              <a:ea typeface="+mn-ea"/>
              <a:cs typeface="+mn-cs"/>
            </a:endParaRPr>
          </a:p>
          <a:p>
            <a:r>
              <a:rPr lang="en-US" sz="1200" i="1" kern="1200" dirty="0" err="1" smtClean="0">
                <a:solidFill>
                  <a:schemeClr val="tx1"/>
                </a:solidFill>
                <a:effectLst/>
                <a:latin typeface="+mn-lt"/>
                <a:ea typeface="+mn-ea"/>
                <a:cs typeface="+mn-cs"/>
              </a:rPr>
              <a:t>Neroli</a:t>
            </a:r>
            <a:r>
              <a:rPr lang="en-US" sz="1200" i="1" kern="1200" dirty="0" smtClean="0">
                <a:solidFill>
                  <a:schemeClr val="tx1"/>
                </a:solidFill>
                <a:effectLst/>
                <a:latin typeface="+mn-lt"/>
                <a:ea typeface="+mn-ea"/>
                <a:cs typeface="+mn-cs"/>
              </a:rPr>
              <a:t> Touch: </a:t>
            </a:r>
            <a:r>
              <a:rPr lang="en-US" sz="1200" kern="1200" dirty="0" smtClean="0">
                <a:solidFill>
                  <a:schemeClr val="tx1"/>
                </a:solidFill>
                <a:effectLst/>
                <a:latin typeface="+mn-lt"/>
                <a:ea typeface="+mn-ea"/>
                <a:cs typeface="+mn-cs"/>
              </a:rPr>
              <a:t>The refreshing, citrus aroma of </a:t>
            </a:r>
            <a:r>
              <a:rPr lang="en-US" sz="1200" kern="1200" dirty="0" err="1" smtClean="0">
                <a:solidFill>
                  <a:schemeClr val="tx1"/>
                </a:solidFill>
                <a:effectLst/>
                <a:latin typeface="+mn-lt"/>
                <a:ea typeface="+mn-ea"/>
                <a:cs typeface="+mn-cs"/>
              </a:rPr>
              <a:t>Neroli</a:t>
            </a:r>
            <a:r>
              <a:rPr lang="en-US" sz="1200" kern="1200" dirty="0" smtClean="0">
                <a:solidFill>
                  <a:schemeClr val="tx1"/>
                </a:solidFill>
                <a:effectLst/>
                <a:latin typeface="+mn-lt"/>
                <a:ea typeface="+mn-ea"/>
                <a:cs typeface="+mn-cs"/>
              </a:rPr>
              <a:t> oil is definitely one that you won’t mind lingering on your skin all day. This oil has soothing properties for the skin and can help to improve the appearance of blemishes. </a:t>
            </a:r>
            <a:r>
              <a:rPr lang="en-US" sz="1200" kern="1200" dirty="0" err="1" smtClean="0">
                <a:solidFill>
                  <a:schemeClr val="tx1"/>
                </a:solidFill>
                <a:effectLst/>
                <a:latin typeface="+mn-lt"/>
                <a:ea typeface="+mn-ea"/>
                <a:cs typeface="+mn-cs"/>
              </a:rPr>
              <a:t>Neroli</a:t>
            </a:r>
            <a:r>
              <a:rPr lang="en-US" sz="1200" kern="1200" dirty="0" smtClean="0">
                <a:solidFill>
                  <a:schemeClr val="tx1"/>
                </a:solidFill>
                <a:effectLst/>
                <a:latin typeface="+mn-lt"/>
                <a:ea typeface="+mn-ea"/>
                <a:cs typeface="+mn-cs"/>
              </a:rPr>
              <a:t> Touch also promotes a positive mood, so you can benefit from its uplifting aroma anytime you apply it to the skin. </a:t>
            </a:r>
          </a:p>
          <a:p>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Rose Touch: </a:t>
            </a:r>
            <a:r>
              <a:rPr lang="en-US" sz="1200" kern="1200" dirty="0" smtClean="0">
                <a:solidFill>
                  <a:schemeClr val="tx1"/>
                </a:solidFill>
                <a:effectLst/>
                <a:latin typeface="+mn-lt"/>
                <a:ea typeface="+mn-ea"/>
                <a:cs typeface="+mn-cs"/>
              </a:rPr>
              <a:t>If you want to promote an even skin tone and glowing complexion, the new Rose Touch roller bottle should be a part of your essential oil collection. Not only will this oil help to improve the appearance of skin imperfections, but it will leave you smelling like a rose for several hours. Just like Jasmine Touch and </a:t>
            </a:r>
            <a:r>
              <a:rPr lang="en-US" sz="1200" kern="1200" dirty="0" err="1" smtClean="0">
                <a:solidFill>
                  <a:schemeClr val="tx1"/>
                </a:solidFill>
                <a:effectLst/>
                <a:latin typeface="+mn-lt"/>
                <a:ea typeface="+mn-ea"/>
                <a:cs typeface="+mn-cs"/>
              </a:rPr>
              <a:t>Neroli</a:t>
            </a:r>
            <a:r>
              <a:rPr lang="en-US" sz="1200" kern="1200" dirty="0" smtClean="0">
                <a:solidFill>
                  <a:schemeClr val="tx1"/>
                </a:solidFill>
                <a:effectLst/>
                <a:latin typeface="+mn-lt"/>
                <a:ea typeface="+mn-ea"/>
                <a:cs typeface="+mn-cs"/>
              </a:rPr>
              <a:t> Touch, the Rose Touch oil comes pre-diluted with dōTERRA Fractionated Coconut Oil to make topical application even easier. </a:t>
            </a:r>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11</a:t>
            </a:fld>
            <a:endParaRPr lang="en-US"/>
          </a:p>
        </p:txBody>
      </p:sp>
    </p:spTree>
    <p:extLst>
      <p:ext uri="{BB962C8B-B14F-4D97-AF65-F5344CB8AC3E}">
        <p14:creationId xmlns:p14="http://schemas.microsoft.com/office/powerpoint/2010/main" val="1008927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Just as essential oils are useful for cleansing and beautifying the skin, they can be used to cleanse, nourish, and fortify the hair. Useful for promoting a healthy scalp, supporting soft, shiny hair, and making your hair smell amazing, essential oils are easy to incorporate into your daily hair care routine. </a:t>
            </a:r>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12</a:t>
            </a:fld>
            <a:endParaRPr lang="en-US"/>
          </a:p>
        </p:txBody>
      </p:sp>
    </p:spTree>
    <p:extLst>
      <p:ext uri="{BB962C8B-B14F-4D97-AF65-F5344CB8AC3E}">
        <p14:creationId xmlns:p14="http://schemas.microsoft.com/office/powerpoint/2010/main" val="740027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mentioned, the same chemical properties that make essential oils useful for cleansing and purifying the skin also make them useful for cleaning the hair and scalp. Essential oils can be extremely useful during your haircare routine because they will provide the head and hair with a refreshed, clean feeling.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addition to cleansing the hair and scalp, essential oils can also be nourishing for hair strands due to their soothing properties. Essential oils can help promote soft, shiny hair, while helping nourish and maintain healthy-looking strands.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Lastly, essential oils are very useful for cleansing and fortifying the scalp. Essential oils are frequently used in scalp massages—not only because of their inviting aroma, but because they have beneficial properties that will help keep the scalp looking and feeling clean. </a:t>
            </a:r>
          </a:p>
          <a:p>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13</a:t>
            </a:fld>
            <a:endParaRPr lang="en-US"/>
          </a:p>
        </p:txBody>
      </p:sp>
    </p:spTree>
    <p:extLst>
      <p:ext uri="{BB962C8B-B14F-4D97-AF65-F5344CB8AC3E}">
        <p14:creationId xmlns:p14="http://schemas.microsoft.com/office/powerpoint/2010/main" val="1129894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using essential oils in your hair care routine, it is best to choose oils with cleansing, soothing, and beautifying properties. Plus, you want to choose an oil with an aroma that you like, since the scent of the oil will remain on your hair after application. The essential oils on this slide are some of the best oils for hair due to their cleansing and soothing nature. Any of these essential oils can also be used during a scalp massage to help promote a healthy, clean scalp. </a:t>
            </a:r>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14</a:t>
            </a:fld>
            <a:endParaRPr lang="en-US"/>
          </a:p>
        </p:txBody>
      </p:sp>
    </p:spTree>
    <p:extLst>
      <p:ext uri="{BB962C8B-B14F-4D97-AF65-F5344CB8AC3E}">
        <p14:creationId xmlns:p14="http://schemas.microsoft.com/office/powerpoint/2010/main" val="2639580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Once you’ve chosen an essential oil that will benefit the hair, there are several ways to incorporate the oil into your daily hair care routine. One of the easiest ways to enjoy the benefits of essential oils for hair is to add a few drops of the oil to your shampoo or conditioner. By infusing your favorite shampoos and conditioners with essential oils, you can easily nourish, cleanse, and beautify your hair without any extra effort.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To promote smooth, shiny strands, you can also combine a few drops of an essential oil with a few ounces of water in a spray bottle and spritz on the ends of the hair. Remember, using too much of an essential oil in the hair (particularly at the roots) can make the hair feel and look oily. Only a small amount of oil will be needed to help promote silky, healthy-looking hair.</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As discussed, essential oils can be very useful for promoting a healthy scalp. To help maintain a healthy scalp and an abundant-looking head of hair, massage essential oils into the scalp for five to ten minutes, once or twice a week. Again, you won’t need a large amount of oil to experience the benefits. The best time to do this is right before you go to bed—massage the oil into the head and scalp, and wash the oil out in your shower the next morning so that your hair doesn’t look oily or greasy. </a:t>
            </a:r>
          </a:p>
          <a:p>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Discuss with the audience any of your favorite ways to use essential oils for hair.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addition to these applications, essential oils can be useful for hair DIYs. </a:t>
            </a:r>
          </a:p>
          <a:p>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15</a:t>
            </a:fld>
            <a:endParaRPr lang="en-US"/>
          </a:p>
        </p:txBody>
      </p:sp>
    </p:spTree>
    <p:extLst>
      <p:ext uri="{BB962C8B-B14F-4D97-AF65-F5344CB8AC3E}">
        <p14:creationId xmlns:p14="http://schemas.microsoft.com/office/powerpoint/2010/main" val="1471675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Discuss the DIY on this slide with the audience. Consider printing off this DIY recipe so that class members can take it home and try it themselves. If you have a small class size, consider making this hair mask beforehand, placing in small containers, and giving each member of the class a small amount of the hair mask to take home and try on their own. </a:t>
            </a:r>
          </a:p>
          <a:p>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For More</a:t>
            </a:r>
            <a:r>
              <a:rPr lang="en-US" sz="1200" i="1" kern="1200" baseline="0" dirty="0" smtClean="0">
                <a:solidFill>
                  <a:schemeClr val="tx1"/>
                </a:solidFill>
                <a:effectLst/>
                <a:latin typeface="+mn-lt"/>
                <a:ea typeface="+mn-ea"/>
                <a:cs typeface="+mn-cs"/>
              </a:rPr>
              <a:t> Essential Oil Hair DIYs: </a:t>
            </a:r>
          </a:p>
          <a:p>
            <a:r>
              <a:rPr lang="en-US" dirty="0" smtClean="0"/>
              <a:t>https://www.doterra.com/US/en/blog/diy-roundup-essential-oils-for-hair</a:t>
            </a:r>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16</a:t>
            </a:fld>
            <a:endParaRPr lang="en-US"/>
          </a:p>
        </p:txBody>
      </p:sp>
    </p:spTree>
    <p:extLst>
      <p:ext uri="{BB962C8B-B14F-4D97-AF65-F5344CB8AC3E}">
        <p14:creationId xmlns:p14="http://schemas.microsoft.com/office/powerpoint/2010/main" val="37902517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Along with using single essential oils to care for your hair, you can also try some of </a:t>
            </a:r>
            <a:r>
              <a:rPr lang="en-US" sz="1200" kern="1200" dirty="0" err="1" smtClean="0">
                <a:solidFill>
                  <a:schemeClr val="tx1"/>
                </a:solidFill>
                <a:effectLst/>
                <a:latin typeface="+mn-lt"/>
                <a:ea typeface="+mn-ea"/>
                <a:cs typeface="+mn-cs"/>
              </a:rPr>
              <a:t>dōTERRA’s</a:t>
            </a:r>
            <a:r>
              <a:rPr lang="en-US" sz="1200" kern="1200" dirty="0" smtClean="0">
                <a:solidFill>
                  <a:schemeClr val="tx1"/>
                </a:solidFill>
                <a:effectLst/>
                <a:latin typeface="+mn-lt"/>
                <a:ea typeface="+mn-ea"/>
                <a:cs typeface="+mn-cs"/>
              </a:rPr>
              <a:t> essential oil–infused hair care products from the dōTERRA Salon Essentials collection. </a:t>
            </a:r>
            <a:r>
              <a:rPr lang="en-US" sz="1200" i="1" kern="1200" dirty="0" smtClean="0">
                <a:solidFill>
                  <a:schemeClr val="tx1"/>
                </a:solidFill>
                <a:effectLst/>
                <a:latin typeface="+mn-lt"/>
                <a:ea typeface="+mn-ea"/>
                <a:cs typeface="+mn-cs"/>
              </a:rPr>
              <a:t>Go over the products in the dōTERRA Salon Essentials collection and talk with the audience about your favorite products, or any personal experiences you have had with this product line.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679561F-B581-418C-9C09-84972D1EC230}" type="slidenum">
              <a:rPr lang="en-US" smtClean="0"/>
              <a:t>17</a:t>
            </a:fld>
            <a:endParaRPr lang="en-US"/>
          </a:p>
        </p:txBody>
      </p:sp>
    </p:spTree>
    <p:extLst>
      <p:ext uri="{BB962C8B-B14F-4D97-AF65-F5344CB8AC3E}">
        <p14:creationId xmlns:p14="http://schemas.microsoft.com/office/powerpoint/2010/main" val="1424406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addition to skin care and hair care, oral care is an important part of good hygiene. As you might have guessed, the same chemical components that make essential oils useful for cleansing and soothing your skin and hair, also make them helpful for maintaining healthy teeth and gums. Because of their powerful purifying and soothing properties, essential oils are frequently used in oral hygiene products like toothpaste, mouthwash, or gum. Just as you can easily transform your skin care and hair care routine with essential oils, you will experience a variety of benefits by adding essential oils to your daily oral care routine. </a:t>
            </a:r>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18</a:t>
            </a:fld>
            <a:endParaRPr lang="en-US"/>
          </a:p>
        </p:txBody>
      </p:sp>
    </p:spTree>
    <p:extLst>
      <p:ext uri="{BB962C8B-B14F-4D97-AF65-F5344CB8AC3E}">
        <p14:creationId xmlns:p14="http://schemas.microsoft.com/office/powerpoint/2010/main" val="3666748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Because they hold such powerful cleansing properties, one of the major benefits of using essential oils in oral care is that they can help keep the mouth, teeth, and gums clean. A clean mouth is the key to good oral hygiene, and essential oils can make it easy to cleanse the mouth in just a few minutes.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Along with promoting clean teeth and gums, essential oils can be helpful for promoting fresh breath. Using refreshing essential oils like Peppermint, Spearmint, or Cinnamon can help promote fresh breath throughout the day.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By using essential oils in your regular oral care routine, you can help promote healthy teeth and gums, which will support a healthy mouth overall.</a:t>
            </a:r>
          </a:p>
          <a:p>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19</a:t>
            </a:fld>
            <a:endParaRPr lang="en-US"/>
          </a:p>
        </p:txBody>
      </p:sp>
    </p:spTree>
    <p:extLst>
      <p:ext uri="{BB962C8B-B14F-4D97-AF65-F5344CB8AC3E}">
        <p14:creationId xmlns:p14="http://schemas.microsoft.com/office/powerpoint/2010/main" val="1469487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Each essential oil has its own set of unique chemical constituents that give the oil specific benefits. Many essential oils have powerful cleansing and purifying properties due to their chemical makeup, which makes them useful for maintaining clean skin. Other oils are naturally soothing and can be used topically on the skin to help soothe the occasional skin irritation or blemish. There are also several oils with special nurturing properties that can help moisturize or tone the skin, reduce the appearance of wrinkles and fine lines, or simply promote a healthy, glowing complexion. No matter your skin care needs, the unique and powerful nature of essential oils can help you care for your skin in a highly personal way. </a:t>
            </a:r>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2</a:t>
            </a:fld>
            <a:endParaRPr lang="en-US"/>
          </a:p>
        </p:txBody>
      </p:sp>
    </p:spTree>
    <p:extLst>
      <p:ext uri="{BB962C8B-B14F-4D97-AF65-F5344CB8AC3E}">
        <p14:creationId xmlns:p14="http://schemas.microsoft.com/office/powerpoint/2010/main" val="827957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selecting essential oils for oral care, it is important to choose cleansing, refreshing oils that have been approved for topical and internal use. Because the oils will be in your mouth, it is important to choose oils that don’t pose a threat if they are ingested. The essential oils on this slide are some of the best oils for oral care because they are cleansing, soothing, and refreshing. </a:t>
            </a:r>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20</a:t>
            </a:fld>
            <a:endParaRPr lang="en-US"/>
          </a:p>
        </p:txBody>
      </p:sp>
    </p:spTree>
    <p:extLst>
      <p:ext uri="{BB962C8B-B14F-4D97-AF65-F5344CB8AC3E}">
        <p14:creationId xmlns:p14="http://schemas.microsoft.com/office/powerpoint/2010/main" val="1505715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Each essential oil has its own set of unique chemical constituents that give the oil specific benefits. Many essential oils have powerful cleansing and purifying properties due to their chemical makeup, which makes them useful for maintaining clean skin. Other oils are naturally soothing and can be used topically on the skin to help soothe the occasional skin irritation or blemish. There are also several oils with special nurturing properties that can help moisturize or tone the skin, reduce the appearance of wrinkles and fine lines, or simply promote a healthy, glowing complexion. No matter your skin care needs, the unique and powerful nature of essential oils can help you care for your skin in a highly personal way. </a:t>
            </a:r>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21</a:t>
            </a:fld>
            <a:endParaRPr lang="en-US"/>
          </a:p>
        </p:txBody>
      </p:sp>
    </p:spTree>
    <p:extLst>
      <p:ext uri="{BB962C8B-B14F-4D97-AF65-F5344CB8AC3E}">
        <p14:creationId xmlns:p14="http://schemas.microsoft.com/office/powerpoint/2010/main" val="40230416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Each essential oil has its own set of unique chemical constituents that give the oil specific benefits. Many essential oils have powerful cleansing and purifying properties due to their chemical makeup, which makes them useful for maintaining clean skin. Other oils are naturally soothing and can be used topically on the skin to help soothe the occasional skin irritation or blemish. There are also several oils with special nurturing properties that can help moisturize or tone the skin, reduce the appearance of wrinkles and fine lines, or simply promote a healthy, glowing complexion. No matter your skin care needs, the unique and powerful nature of essential oils can help you care for your skin in a highly personal way. </a:t>
            </a:r>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22</a:t>
            </a:fld>
            <a:endParaRPr lang="en-US"/>
          </a:p>
        </p:txBody>
      </p:sp>
    </p:spTree>
    <p:extLst>
      <p:ext uri="{BB962C8B-B14F-4D97-AF65-F5344CB8AC3E}">
        <p14:creationId xmlns:p14="http://schemas.microsoft.com/office/powerpoint/2010/main" val="6886165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For an even easier way to incorporate essential oils into your oral hygiene routine, you can use the dōTERRA On Guard® Natural Whitening Toothpaste to cleanse the mouth, or Peppermint </a:t>
            </a:r>
            <a:r>
              <a:rPr lang="en-US" sz="1200" kern="1200" dirty="0" err="1" smtClean="0">
                <a:solidFill>
                  <a:schemeClr val="tx1"/>
                </a:solidFill>
                <a:effectLst/>
                <a:latin typeface="+mn-lt"/>
                <a:ea typeface="+mn-ea"/>
                <a:cs typeface="+mn-cs"/>
              </a:rPr>
              <a:t>beadlets</a:t>
            </a:r>
            <a:r>
              <a:rPr lang="en-US" sz="1200" kern="1200" dirty="0" smtClean="0">
                <a:solidFill>
                  <a:schemeClr val="tx1"/>
                </a:solidFill>
                <a:effectLst/>
                <a:latin typeface="+mn-lt"/>
                <a:ea typeface="+mn-ea"/>
                <a:cs typeface="+mn-cs"/>
              </a:rPr>
              <a:t> to freshen the breath. </a:t>
            </a:r>
          </a:p>
          <a:p>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Discuss each of these products with the audience. Describe any personal experiences you’ve had while using the dōTERRA On Guard Whitening Toothpaste or Peppermint </a:t>
            </a:r>
            <a:r>
              <a:rPr lang="en-US" sz="1200" i="1" kern="1200" dirty="0" err="1" smtClean="0">
                <a:solidFill>
                  <a:schemeClr val="tx1"/>
                </a:solidFill>
                <a:effectLst/>
                <a:latin typeface="+mn-lt"/>
                <a:ea typeface="+mn-ea"/>
                <a:cs typeface="+mn-cs"/>
              </a:rPr>
              <a:t>beadlets</a:t>
            </a:r>
            <a:r>
              <a:rPr lang="en-US" sz="1200" i="1" kern="1200" dirty="0" smtClean="0">
                <a:solidFill>
                  <a:schemeClr val="tx1"/>
                </a:solidFill>
                <a:effectLst/>
                <a:latin typeface="+mn-lt"/>
                <a:ea typeface="+mn-ea"/>
                <a:cs typeface="+mn-cs"/>
              </a:rPr>
              <a:t>. Tell the class members about any of your favorite methods for using essential oils for oral care.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23</a:t>
            </a:fld>
            <a:endParaRPr lang="en-US"/>
          </a:p>
        </p:txBody>
      </p:sp>
    </p:spTree>
    <p:extLst>
      <p:ext uri="{BB962C8B-B14F-4D97-AF65-F5344CB8AC3E}">
        <p14:creationId xmlns:p14="http://schemas.microsoft.com/office/powerpoint/2010/main" val="1726777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While essential oils can be used for skin, hair, and oral care, their variety of benefits makes them useful for other hygienic tasks too. </a:t>
            </a:r>
          </a:p>
          <a:p>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Showering and bathing: </a:t>
            </a:r>
            <a:r>
              <a:rPr lang="en-US" sz="1200" kern="1200" dirty="0" smtClean="0">
                <a:solidFill>
                  <a:schemeClr val="tx1"/>
                </a:solidFill>
                <a:effectLst/>
                <a:latin typeface="+mn-lt"/>
                <a:ea typeface="+mn-ea"/>
                <a:cs typeface="+mn-cs"/>
              </a:rPr>
              <a:t>You can use essential oils in your daily shower to invigorate or energize your day. Simply choose an essential oil, (oils like Bergamot, White Fir, and Eucalyptus work well), and place a few drops of the oil on the floor of the shower (away from the water path.) As you shower, you will breathe in the energizing, uplifting, or invigorating aroma of the oil.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You can enhance your bath experience by adding a few drops of oil to a warm bath. Oils like Myrrh, Roman Chamomile, Frankincense, and Lavender can help provide a luxurious aromatic experience during bath time. You can also add a few drops of an essential oil (or several oils) to some Epsom bath salts to further enhance your experience. </a:t>
            </a:r>
          </a:p>
          <a:p>
            <a:r>
              <a:rPr lang="en-US" sz="1200" i="1" kern="1200" dirty="0" smtClean="0">
                <a:solidFill>
                  <a:schemeClr val="tx1"/>
                </a:solidFill>
                <a:effectLst/>
                <a:latin typeface="+mn-lt"/>
                <a:ea typeface="+mn-ea"/>
                <a:cs typeface="+mn-cs"/>
              </a:rPr>
              <a:t>Consider making essential oil bath salts that audience members can take home and try for themselves. Here is a simple recipe: </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Essential Oil Bath Salts</a:t>
            </a: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i="1" kern="1200" dirty="0" smtClean="0">
                <a:solidFill>
                  <a:schemeClr val="tx1"/>
                </a:solidFill>
                <a:effectLst/>
                <a:latin typeface="+mn-lt"/>
                <a:ea typeface="+mn-ea"/>
                <a:cs typeface="+mn-cs"/>
              </a:rPr>
              <a:t>with dōTERRA® essential oils</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Ingredients</a:t>
            </a:r>
            <a:br>
              <a:rPr lang="en-US" sz="1200" b="1"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1 cup Epsom salt</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10 drops of dōTERRA essential oil (use an essential oil with relaxing or soothing properties, or with benefits for the skin)</a:t>
            </a:r>
          </a:p>
          <a:p>
            <a:r>
              <a:rPr lang="en-US" sz="1200" b="1" kern="1200" dirty="0" smtClean="0">
                <a:solidFill>
                  <a:schemeClr val="tx1"/>
                </a:solidFill>
                <a:effectLst/>
                <a:latin typeface="+mn-lt"/>
                <a:ea typeface="+mn-ea"/>
                <a:cs typeface="+mn-cs"/>
              </a:rPr>
              <a:t>Directions</a:t>
            </a:r>
            <a:br>
              <a:rPr lang="en-US" sz="1200" b="1"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1. Add 10 drops of your essential oil of choice to the Epsom salt, and stir.</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2. Fill the bath with warm water and pour in ¼–½ cup of the Epsom salt mixture. </a:t>
            </a:r>
          </a:p>
          <a:p>
            <a:r>
              <a:rPr lang="en-US" sz="1200" i="1" kern="1200" dirty="0" smtClean="0">
                <a:solidFill>
                  <a:schemeClr val="tx1"/>
                </a:solidFill>
                <a:effectLst/>
                <a:latin typeface="+mn-lt"/>
                <a:ea typeface="+mn-ea"/>
                <a:cs typeface="+mn-cs"/>
              </a:rPr>
              <a:t>Shaving: </a:t>
            </a:r>
            <a:r>
              <a:rPr lang="en-US" sz="1200" kern="1200" dirty="0" smtClean="0">
                <a:solidFill>
                  <a:schemeClr val="tx1"/>
                </a:solidFill>
                <a:effectLst/>
                <a:latin typeface="+mn-lt"/>
                <a:ea typeface="+mn-ea"/>
                <a:cs typeface="+mn-cs"/>
              </a:rPr>
              <a:t>You can use essential oils with soothing and cleansing properties to help calm and purify the skin after shaving. For those who have sensitive skin or experience irritation after shaving, essential oils provide a simple way to soothe the skin. After shaving, simply dilute a few drops of Lavender oil with dōTERRA Fractionated Coconut Oil and apply to the skin for a soothing effect. If you want to make your own aftershave, simply combine Cedarwood oil and Melaleuca oil and apply to sensitive areas after shaving. </a:t>
            </a:r>
          </a:p>
          <a:p>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Consider sharing this Razor Relief Serum DIY with the audience: </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dōTERRA® Razor Relief Serum</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Ingredients</a:t>
            </a:r>
            <a:br>
              <a:rPr lang="en-US" sz="1200" b="1"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½ cup dōTERRA Fractionated Coconut Oil</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¼ cup rose water (can be found at most local health food stores)</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5 drops Frankincense oil</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5 drops </a:t>
            </a:r>
            <a:r>
              <a:rPr lang="en-US" sz="1200" kern="1200" dirty="0" err="1" smtClean="0">
                <a:solidFill>
                  <a:schemeClr val="tx1"/>
                </a:solidFill>
                <a:effectLst/>
                <a:latin typeface="+mn-lt"/>
                <a:ea typeface="+mn-ea"/>
                <a:cs typeface="+mn-cs"/>
              </a:rPr>
              <a:t>Helichrysum</a:t>
            </a:r>
            <a:r>
              <a:rPr lang="en-US" sz="1200" kern="1200" dirty="0" smtClean="0">
                <a:solidFill>
                  <a:schemeClr val="tx1"/>
                </a:solidFill>
                <a:effectLst/>
                <a:latin typeface="+mn-lt"/>
                <a:ea typeface="+mn-ea"/>
                <a:cs typeface="+mn-cs"/>
              </a:rPr>
              <a:t> oil</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5 drops Lavender oil</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5 drops Melaleuca oil</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5 drops Myrrh oil</a:t>
            </a:r>
          </a:p>
          <a:p>
            <a:r>
              <a:rPr lang="en-US" sz="1200" b="1" kern="1200" dirty="0" smtClean="0">
                <a:solidFill>
                  <a:schemeClr val="tx1"/>
                </a:solidFill>
                <a:effectLst/>
                <a:latin typeface="+mn-lt"/>
                <a:ea typeface="+mn-ea"/>
                <a:cs typeface="+mn-cs"/>
              </a:rPr>
              <a:t>Directions</a:t>
            </a:r>
            <a:br>
              <a:rPr lang="en-US" sz="1200" b="1"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1. Place Fractionated Coconut Oil and rose water in glass spray bottle or pump bottle.</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2. Add essential oils, and shake.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3. Spray the mixture directly on the skin, or pump two to three times into the palms and rub on affected skin. </a:t>
            </a:r>
          </a:p>
          <a:p>
            <a:r>
              <a:rPr lang="en-US" sz="1200" i="1" kern="1200" dirty="0" smtClean="0">
                <a:solidFill>
                  <a:schemeClr val="tx1"/>
                </a:solidFill>
                <a:effectLst/>
                <a:latin typeface="+mn-lt"/>
                <a:ea typeface="+mn-ea"/>
                <a:cs typeface="+mn-cs"/>
              </a:rPr>
              <a:t>Deodorant, perfume, and cologne: </a:t>
            </a:r>
            <a:r>
              <a:rPr lang="en-US" sz="1200" kern="1200" dirty="0" smtClean="0">
                <a:solidFill>
                  <a:schemeClr val="tx1"/>
                </a:solidFill>
                <a:effectLst/>
                <a:latin typeface="+mn-lt"/>
                <a:ea typeface="+mn-ea"/>
                <a:cs typeface="+mn-cs"/>
              </a:rPr>
              <a:t>Because essential oils have such a potent, inviting aroma, you can use them to keep the body smelling fresh. You can easily turn any essential oil into a cologne or perfume by applying the oil to your skin or clothes before leaving the house for the day. You can also experiment with several essential oils and find your favorite scent combinations by blending the oils together.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-Apply a Bergamot oil to the wrists and neck to keep the lovely, uplifting aroma with you throughout the day. (Remember to avoid sunlight or UV rays for up to 12 hours after applying Bergamot).</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-Apply Geranium oil to the armpits after a workout or a long day in the sun.</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-Place a few drops of Grapefruit or Wild Orange oil on a scarf or sweater to keep the aroma with you.</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For extra help, consider using </a:t>
            </a:r>
            <a:r>
              <a:rPr lang="en-US" sz="1200" b="1" kern="1200" dirty="0" smtClean="0">
                <a:solidFill>
                  <a:schemeClr val="tx1"/>
                </a:solidFill>
                <a:effectLst/>
                <a:latin typeface="+mn-lt"/>
                <a:ea typeface="+mn-ea"/>
                <a:cs typeface="+mn-cs"/>
              </a:rPr>
              <a:t>dōTERRA Natural Deodorant</a:t>
            </a:r>
            <a:r>
              <a:rPr lang="en-US" sz="1200" kern="1200" dirty="0" smtClean="0">
                <a:solidFill>
                  <a:schemeClr val="tx1"/>
                </a:solidFill>
                <a:effectLst/>
                <a:latin typeface="+mn-lt"/>
                <a:ea typeface="+mn-ea"/>
                <a:cs typeface="+mn-cs"/>
              </a:rPr>
              <a:t>, a deodorant formula infused with essential oils and natural ingredients to help fight off body odor throughout the day. </a:t>
            </a:r>
          </a:p>
          <a:p>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Consider sharing this DIY Essential Oil Perfume recipe with the audience: </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DIY Essential Oil Perfume</a:t>
            </a:r>
            <a:br>
              <a:rPr lang="en-US" sz="1200" b="1" kern="1200" dirty="0" smtClean="0">
                <a:solidFill>
                  <a:schemeClr val="tx1"/>
                </a:solidFill>
                <a:effectLst/>
                <a:latin typeface="+mn-lt"/>
                <a:ea typeface="+mn-ea"/>
                <a:cs typeface="+mn-cs"/>
              </a:rPr>
            </a:br>
            <a:r>
              <a:rPr lang="en-US" sz="1200" i="1" kern="1200" dirty="0" smtClean="0">
                <a:solidFill>
                  <a:schemeClr val="tx1"/>
                </a:solidFill>
                <a:effectLst/>
                <a:latin typeface="+mn-lt"/>
                <a:ea typeface="+mn-ea"/>
                <a:cs typeface="+mn-cs"/>
              </a:rPr>
              <a:t>with dōTERRA® essential oils</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Ingredients</a:t>
            </a:r>
            <a:br>
              <a:rPr lang="en-US" sz="1200" b="1"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1 tablespoon witch hazel</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¼ cup water</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10–30 drops of your favorite essential oil </a:t>
            </a:r>
          </a:p>
          <a:p>
            <a:r>
              <a:rPr lang="en-US" sz="1200" b="1" kern="1200" dirty="0" smtClean="0">
                <a:solidFill>
                  <a:schemeClr val="tx1"/>
                </a:solidFill>
                <a:effectLst/>
                <a:latin typeface="+mn-lt"/>
                <a:ea typeface="+mn-ea"/>
                <a:cs typeface="+mn-cs"/>
              </a:rPr>
              <a:t>Directions</a:t>
            </a:r>
            <a:br>
              <a:rPr lang="en-US" sz="1200" b="1"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1. Combine witch hazel and water into a small glass spray bottle, and shake.</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2. Add essential oils and mix thoroughly. </a:t>
            </a:r>
            <a:r>
              <a:rPr lang="en-US" sz="1200" i="1" kern="1200" dirty="0" smtClean="0">
                <a:solidFill>
                  <a:schemeClr val="tx1"/>
                </a:solidFill>
                <a:effectLst/>
                <a:latin typeface="+mn-lt"/>
                <a:ea typeface="+mn-ea"/>
                <a:cs typeface="+mn-cs"/>
              </a:rPr>
              <a:t>(Floral and citrus essential oils like Geranium, Jasmine, Rose, </a:t>
            </a:r>
            <a:r>
              <a:rPr lang="en-US" sz="1200" i="1" kern="1200" dirty="0" err="1" smtClean="0">
                <a:solidFill>
                  <a:schemeClr val="tx1"/>
                </a:solidFill>
                <a:effectLst/>
                <a:latin typeface="+mn-lt"/>
                <a:ea typeface="+mn-ea"/>
                <a:cs typeface="+mn-cs"/>
              </a:rPr>
              <a:t>Ylang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Ylang</a:t>
            </a:r>
            <a:r>
              <a:rPr lang="en-US" sz="1200" i="1" kern="1200" dirty="0" smtClean="0">
                <a:solidFill>
                  <a:schemeClr val="tx1"/>
                </a:solidFill>
                <a:effectLst/>
                <a:latin typeface="+mn-lt"/>
                <a:ea typeface="+mn-ea"/>
                <a:cs typeface="+mn-cs"/>
              </a:rPr>
              <a:t>, Bergamot, Grapefruit, and Wild Orange work well for perfume. You can combine several essential oils together to create your own personal perfume blend.)</a:t>
            </a:r>
            <a:br>
              <a:rPr lang="en-US" sz="1200" i="1"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3. Mist perfume over the body and clothes. Mix well before each use. </a:t>
            </a:r>
          </a:p>
          <a:p>
            <a:r>
              <a:rPr lang="en-US" sz="1200" i="1" kern="1200" dirty="0" smtClean="0">
                <a:solidFill>
                  <a:schemeClr val="tx1"/>
                </a:solidFill>
                <a:effectLst/>
                <a:latin typeface="+mn-lt"/>
                <a:ea typeface="+mn-ea"/>
                <a:cs typeface="+mn-cs"/>
              </a:rPr>
              <a:t>Fingernails and toenails: </a:t>
            </a:r>
            <a:r>
              <a:rPr lang="en-US" sz="1200" kern="1200" dirty="0" smtClean="0">
                <a:solidFill>
                  <a:schemeClr val="tx1"/>
                </a:solidFill>
                <a:effectLst/>
                <a:latin typeface="+mn-lt"/>
                <a:ea typeface="+mn-ea"/>
                <a:cs typeface="+mn-cs"/>
              </a:rPr>
              <a:t>Soothing and cleansing essential oils can also be helpful for promoting clean, healthy-looking fingernails and toenails. Essential oils like Cilantro, Frankincense, and Melaleuca oil can be useful for maintaining healthy nails, nail beds, and cuticles. Simply apply any of these essential oils on or around the fingernails and toenails after showering and bathing to keep the nails looking clean and healthy.</a:t>
            </a:r>
          </a:p>
          <a:p>
            <a:r>
              <a:rPr lang="en-US" sz="1200" b="1" i="1" kern="1200" dirty="0" smtClean="0">
                <a:solidFill>
                  <a:schemeClr val="tx1"/>
                </a:solidFill>
                <a:effectLst/>
                <a:latin typeface="+mn-lt"/>
                <a:ea typeface="+mn-ea"/>
                <a:cs typeface="+mn-cs"/>
              </a:rPr>
              <a:t>Share with the audience any other ideas for using essential oils during your daily hygiene routine. Give examples of how you like to use single oils, oil blends or dōTERRA products during your hygiene routine.</a:t>
            </a:r>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24</a:t>
            </a:fld>
            <a:endParaRPr lang="en-US"/>
          </a:p>
        </p:txBody>
      </p:sp>
    </p:spTree>
    <p:extLst>
      <p:ext uri="{BB962C8B-B14F-4D97-AF65-F5344CB8AC3E}">
        <p14:creationId xmlns:p14="http://schemas.microsoft.com/office/powerpoint/2010/main" val="7023955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Now is a good time to ask the audience if they have any questions. You will also want to give them your contact information, and any important information about ordering dōTERRA products from you, or joining your dōTERRA team.</a:t>
            </a:r>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25</a:t>
            </a:fld>
            <a:endParaRPr lang="en-US"/>
          </a:p>
        </p:txBody>
      </p:sp>
    </p:spTree>
    <p:extLst>
      <p:ext uri="{BB962C8B-B14F-4D97-AF65-F5344CB8AC3E}">
        <p14:creationId xmlns:p14="http://schemas.microsoft.com/office/powerpoint/2010/main" val="7920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Each essential oil has its own set of unique chemical constituents that give the oil specific benefits. Many essential oils have powerful cleansing and purifying properties due to their chemical makeup, which makes them useful for maintaining clean skin. Other oils are naturally soothing and can be used topically on the skin to help soothe the occasional skin irritation or blemish. There are also several oils with special nurturing properties that can help moisturize or tone the skin, reduce the appearance of wrinkles and fine lines, or simply promote a healthy, glowing complexion. No matter your skin care needs, the unique and powerful nature of essential oils can help you care for your skin in a highly personal way. </a:t>
            </a:r>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3</a:t>
            </a:fld>
            <a:endParaRPr lang="en-US"/>
          </a:p>
        </p:txBody>
      </p:sp>
    </p:spTree>
    <p:extLst>
      <p:ext uri="{BB962C8B-B14F-4D97-AF65-F5344CB8AC3E}">
        <p14:creationId xmlns:p14="http://schemas.microsoft.com/office/powerpoint/2010/main" val="3464175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 matter your age or skin type, skin care is likely an integral part of your daily routine. Maintaining clean, healthy skin is an important part of good hygiene, and using essential oils during your daily skin care rituals can help support the kind of complexion you want. There are several properties that make essential oils useful for skin—including cleansing properties, soothing properties, and nurturing properties. </a:t>
            </a:r>
          </a:p>
        </p:txBody>
      </p:sp>
      <p:sp>
        <p:nvSpPr>
          <p:cNvPr id="4" name="Slide Number Placeholder 3"/>
          <p:cNvSpPr>
            <a:spLocks noGrp="1"/>
          </p:cNvSpPr>
          <p:nvPr>
            <p:ph type="sldNum" sz="quarter" idx="10"/>
          </p:nvPr>
        </p:nvSpPr>
        <p:spPr/>
        <p:txBody>
          <a:bodyPr/>
          <a:lstStyle/>
          <a:p>
            <a:fld id="{D679561F-B581-418C-9C09-84972D1EC230}" type="slidenum">
              <a:rPr lang="en-US" smtClean="0"/>
              <a:t>4</a:t>
            </a:fld>
            <a:endParaRPr lang="en-US"/>
          </a:p>
        </p:txBody>
      </p:sp>
    </p:spTree>
    <p:extLst>
      <p:ext uri="{BB962C8B-B14F-4D97-AF65-F5344CB8AC3E}">
        <p14:creationId xmlns:p14="http://schemas.microsoft.com/office/powerpoint/2010/main" val="95702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Each essential oil has its own set of unique chemical constituents that give the oil specific benefits. Many essential oils have powerful cleansing and purifying properties due to their chemical makeup, which makes them useful for maintaining clean skin. Other oils are naturally soothing and can be used topically on the skin to help soothe the occasional skin irritation or blemish. There are also several oils with special nurturing properties that can help moisturize or tone the skin, reduce the appearance of wrinkles and fine lines, or simply promote a healthy, glowing complexion. No matter your skin care needs, the unique and powerful nature of essential oils can help you care for your skin in a highly personal way. </a:t>
            </a:r>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5</a:t>
            </a:fld>
            <a:endParaRPr lang="en-US"/>
          </a:p>
        </p:txBody>
      </p:sp>
    </p:spTree>
    <p:extLst>
      <p:ext uri="{BB962C8B-B14F-4D97-AF65-F5344CB8AC3E}">
        <p14:creationId xmlns:p14="http://schemas.microsoft.com/office/powerpoint/2010/main" val="3278899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you start incorporating essential oils into your daily skin care routine, you will find that some oils are better for the skin than others. First, make sure that the oil you intend to use is approved for topical use. Then, consider the kind of benefits you want for your skin. Do you need moisture and hydration? Do you want to promote an even skin tone? Are you trying to get rid of a pesky blemish, or soothe an irritating area? With your goal in mind, you can choose an essential oil that will help you promote skin that looks and feels healthy. </a:t>
            </a:r>
          </a:p>
          <a:p>
            <a:endParaRPr lang="en-US" dirty="0" smtClean="0"/>
          </a:p>
          <a:p>
            <a:r>
              <a:rPr lang="en-US" dirty="0" smtClean="0"/>
              <a:t>This slide lists some of the best essential oils for skin, based on their chemical makeup. Bergamot oil is revered for its cleansing benefits, and can help purify the skin. The soothing nature of Lavender oil makes it useful for reducing the appearance of blemishes and skin imperfections. Essential oils like Frankincense and Patchouli have long been used for their beautifying properties, and can soothe the skin while promoting a glowing complexion. As you familiarize yourself with each essential oil and its benefits, you’ll be able to tailor the use of essential oils to fit your personal skin care preferences and needs. </a:t>
            </a:r>
          </a:p>
          <a:p>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6</a:t>
            </a:fld>
            <a:endParaRPr lang="en-US"/>
          </a:p>
        </p:txBody>
      </p:sp>
    </p:spTree>
    <p:extLst>
      <p:ext uri="{BB962C8B-B14F-4D97-AF65-F5344CB8AC3E}">
        <p14:creationId xmlns:p14="http://schemas.microsoft.com/office/powerpoint/2010/main" val="2363800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the skin is such a sensitive, delicate part of the body, it is important to be aware of a few guidelines before incorporating essential oils into your skin care routine. </a:t>
            </a:r>
          </a:p>
          <a:p>
            <a:endParaRPr lang="en-US" dirty="0" smtClean="0"/>
          </a:p>
          <a:p>
            <a:r>
              <a:rPr lang="en-US" dirty="0" smtClean="0"/>
              <a:t>Topical use: As mentioned, you should always check to make sure that the oil you intend to use has been approved for topical use. Carefully read and examine the packaging and labeling of your essential oils to determine whether or not the product is safe for topical use. </a:t>
            </a:r>
          </a:p>
          <a:p>
            <a:endParaRPr lang="en-US" dirty="0" smtClean="0"/>
          </a:p>
          <a:p>
            <a:r>
              <a:rPr lang="en-US" dirty="0" smtClean="0"/>
              <a:t>Dilution: Once you’ve determined that the oil is safe to use topically, you will still want to consider whether you need to dilute the oil before use. If you have sensitive skin, or if you are using an essential oil with a particularly strong chemistry, you will want to dilute the oil before applying topically. You can easily dilute an essential oil before applying it to the skin by combining a drop of the oil with a few drops of a carrier oil, like dōTERRA Fractionated Coconut Oil. By combining the oil with a carrier oil, you can avoid irritation, while still experiencing the benefits that oil has to offer. </a:t>
            </a:r>
          </a:p>
          <a:p>
            <a:endParaRPr lang="en-US" dirty="0" smtClean="0"/>
          </a:p>
          <a:p>
            <a:r>
              <a:rPr lang="en-US" dirty="0" smtClean="0"/>
              <a:t>You can also dilute an essential oil by placing a drop or two into a bottle of your favorite facial cleanser, moisturizer, lotion, or skin care product. The oil will be diluted by the rest of the product, and will be automatically applied to your skin each time you use the product to wash your face or moisturize your skin. </a:t>
            </a:r>
          </a:p>
          <a:p>
            <a:endParaRPr lang="en-US" dirty="0" smtClean="0"/>
          </a:p>
          <a:p>
            <a:r>
              <a:rPr lang="en-US" dirty="0" smtClean="0"/>
              <a:t>Sensitive skin: If you have sensitive skin, it is typically a good idea to always dilute an essential oil before applying it to the skin. This will lower your risk for irritating the skin, while still allowing you to experience the beautifying effects of the oil. Some people worry that diluting an oil will reduce its effectiveness; however, combining an essential oil with a carrier oil actually increases absorption into the skin—allowing the user to experience the full benefits of the oil for an extended period of time. </a:t>
            </a:r>
          </a:p>
          <a:p>
            <a:endParaRPr lang="en-US" dirty="0" smtClean="0"/>
          </a:p>
          <a:p>
            <a:r>
              <a:rPr lang="en-US" dirty="0" smtClean="0"/>
              <a:t>Topical use with children: Because children’s skin is delicate and sensitive, it is important to alter application methods before using essential oils topically on your children. When using essential oils with children, it is always a good idea to dilute the oil. And remember, you will need far less oil for a child than you will for an adult. </a:t>
            </a:r>
          </a:p>
          <a:p>
            <a:endParaRPr lang="en-US" dirty="0" smtClean="0"/>
          </a:p>
          <a:p>
            <a:r>
              <a:rPr lang="en-US" dirty="0" smtClean="0"/>
              <a:t>Avoid sun/UV exposure: It is important to be aware that some essential oils, particularly citrus oils, can cause irritation in the skin when exposed to the sun or UV lights. When applying oils like Bergamot or Grapefruit to the skin, make sure to avoid sun exposure, or exposure to UV lights (like tanning beds) for up to 12 hours after you apply the oil. An easy way to avoid this kind of irritation is to apply the oil at night, allowing it to work on the skin while you sleep, and then washing it off in the morning. </a:t>
            </a:r>
          </a:p>
          <a:p>
            <a:endParaRPr lang="en-US" dirty="0" smtClean="0"/>
          </a:p>
          <a:p>
            <a:r>
              <a:rPr lang="en-US" b="0" dirty="0" smtClean="0"/>
              <a:t>Always</a:t>
            </a:r>
            <a:r>
              <a:rPr lang="en-US" dirty="0" smtClean="0"/>
              <a:t> dilute: As mentioned, you should always dilute when using an oil that has a particularly strong chemistry. Cassia, Cinnamon, Clove, Cumin, Geranium, Oregano, and Thyme essential oils should </a:t>
            </a:r>
            <a:r>
              <a:rPr lang="en-US" b="1" dirty="0" smtClean="0"/>
              <a:t>always</a:t>
            </a:r>
            <a:r>
              <a:rPr lang="en-US" dirty="0" smtClean="0"/>
              <a:t> be diluted before topical use due to their chemical makeup.</a:t>
            </a:r>
          </a:p>
          <a:p>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7</a:t>
            </a:fld>
            <a:endParaRPr lang="en-US"/>
          </a:p>
        </p:txBody>
      </p:sp>
    </p:spTree>
    <p:extLst>
      <p:ext uri="{BB962C8B-B14F-4D97-AF65-F5344CB8AC3E}">
        <p14:creationId xmlns:p14="http://schemas.microsoft.com/office/powerpoint/2010/main" val="1315488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the skin is such a sensitive, delicate part of the body, it is important to be aware of a few guidelines before incorporating essential oils into your skin care routine. </a:t>
            </a:r>
          </a:p>
          <a:p>
            <a:endParaRPr lang="en-US" dirty="0" smtClean="0"/>
          </a:p>
          <a:p>
            <a:r>
              <a:rPr lang="en-US" dirty="0" smtClean="0"/>
              <a:t>Topical use: As mentioned, you should always check to make sure that the oil you intend to use has been approved for topical use. Carefully read and examine the packaging and labeling of your essential oils to determine whether or not the product is safe for topical use. </a:t>
            </a:r>
          </a:p>
          <a:p>
            <a:endParaRPr lang="en-US" dirty="0" smtClean="0"/>
          </a:p>
          <a:p>
            <a:r>
              <a:rPr lang="en-US" dirty="0" smtClean="0"/>
              <a:t>Dilution: Once you’ve determined that the oil is safe to use topically, you will still want to consider whether you need to dilute the oil before use. If you have sensitive skin, or if you are using an essential oil with a particularly strong chemistry, you will want to dilute the oil before applying topically. You can easily dilute an essential oil before applying it to the skin by combining a drop of the oil with a few drops of a carrier oil, like dōTERRA Fractionated Coconut Oil. By combining the oil with a carrier oil, you can avoid irritation, while still experiencing the benefits that oil has to offer. </a:t>
            </a:r>
          </a:p>
          <a:p>
            <a:endParaRPr lang="en-US" dirty="0" smtClean="0"/>
          </a:p>
          <a:p>
            <a:r>
              <a:rPr lang="en-US" dirty="0" smtClean="0"/>
              <a:t>You can also dilute an essential oil by placing a drop or two into a bottle of your favorite facial cleanser, moisturizer, lotion, or skin care product. The oil will be diluted by the rest of the product, and will be automatically applied to your skin each time you use the product to wash your face or moisturize your skin. </a:t>
            </a:r>
          </a:p>
          <a:p>
            <a:endParaRPr lang="en-US" dirty="0" smtClean="0"/>
          </a:p>
          <a:p>
            <a:r>
              <a:rPr lang="en-US" dirty="0" smtClean="0"/>
              <a:t>Sensitive skin: If you have sensitive skin, it is typically a good idea to always dilute an essential oil before applying it to the skin. This will lower your risk for irritating the skin, while still allowing you to experience the beautifying effects of the oil. Some people worry that diluting an oil will reduce its effectiveness; however, combining an essential oil with a carrier oil actually increases absorption into the skin—allowing the user to experience the full benefits of the oil for an extended period of time. </a:t>
            </a:r>
          </a:p>
          <a:p>
            <a:endParaRPr lang="en-US" dirty="0" smtClean="0"/>
          </a:p>
          <a:p>
            <a:r>
              <a:rPr lang="en-US" dirty="0" smtClean="0"/>
              <a:t>Topical use with children: Because children’s skin is delicate and sensitive, it is important to alter application methods before using essential oils topically on your children. When using essential oils with children, it is always a good idea to dilute the oil. And remember, you will need far less oil for a child than you will for an adult. </a:t>
            </a:r>
          </a:p>
          <a:p>
            <a:endParaRPr lang="en-US" dirty="0" smtClean="0"/>
          </a:p>
          <a:p>
            <a:r>
              <a:rPr lang="en-US" dirty="0" smtClean="0"/>
              <a:t>Avoid sun/UV exposure: It is important to be aware that some essential oils, particularly citrus oils, can cause irritation in the skin when exposed to the sun or UV lights. When applying oils like Bergamot or Grapefruit to the skin, make sure to avoid sun exposure, or exposure to UV lights (like tanning beds) for up to 12 hours after you apply the oil. An easy way to avoid this kind of irritation is to apply the oil at night, allowing it to work on the skin while you sleep, and then washing it off in the morning. </a:t>
            </a:r>
          </a:p>
          <a:p>
            <a:endParaRPr lang="en-US" dirty="0" smtClean="0"/>
          </a:p>
          <a:p>
            <a:r>
              <a:rPr lang="en-US" b="0" dirty="0" smtClean="0"/>
              <a:t>Always</a:t>
            </a:r>
            <a:r>
              <a:rPr lang="en-US" dirty="0" smtClean="0"/>
              <a:t> dilute: As mentioned, you should always dilute when using an oil that has a particularly strong chemistry. Cassia, Cinnamon, Clove, Cumin, Geranium, Oregano, and Thyme essential oils should </a:t>
            </a:r>
            <a:r>
              <a:rPr lang="en-US" b="1" dirty="0" smtClean="0"/>
              <a:t>always</a:t>
            </a:r>
            <a:r>
              <a:rPr lang="en-US" dirty="0" smtClean="0"/>
              <a:t> be diluted before topical use due to their chemical makeup.</a:t>
            </a:r>
          </a:p>
          <a:p>
            <a:endParaRPr lang="en-US" dirty="0"/>
          </a:p>
        </p:txBody>
      </p:sp>
      <p:sp>
        <p:nvSpPr>
          <p:cNvPr id="4" name="Slide Number Placeholder 3"/>
          <p:cNvSpPr>
            <a:spLocks noGrp="1"/>
          </p:cNvSpPr>
          <p:nvPr>
            <p:ph type="sldNum" sz="quarter" idx="10"/>
          </p:nvPr>
        </p:nvSpPr>
        <p:spPr/>
        <p:txBody>
          <a:bodyPr/>
          <a:lstStyle/>
          <a:p>
            <a:fld id="{D679561F-B581-418C-9C09-84972D1EC230}" type="slidenum">
              <a:rPr lang="en-US" smtClean="0"/>
              <a:t>8</a:t>
            </a:fld>
            <a:endParaRPr lang="en-US"/>
          </a:p>
        </p:txBody>
      </p:sp>
    </p:spTree>
    <p:extLst>
      <p:ext uri="{BB962C8B-B14F-4D97-AF65-F5344CB8AC3E}">
        <p14:creationId xmlns:p14="http://schemas.microsoft.com/office/powerpoint/2010/main" val="3758205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Discuss the DIY on this slide with the audience. Consider printing out this recipe for the class members to take home with them. If you have a small enough group, consider making the scrub beforehand and letting the class members try it by rubbing it on their hands and washing it off.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679561F-B581-418C-9C09-84972D1EC230}" type="slidenum">
              <a:rPr lang="en-US" smtClean="0"/>
              <a:t>9</a:t>
            </a:fld>
            <a:endParaRPr lang="en-US"/>
          </a:p>
        </p:txBody>
      </p:sp>
    </p:spTree>
    <p:extLst>
      <p:ext uri="{BB962C8B-B14F-4D97-AF65-F5344CB8AC3E}">
        <p14:creationId xmlns:p14="http://schemas.microsoft.com/office/powerpoint/2010/main" val="2699011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6A47E0-87A2-473E-9FC8-8A11139450EE}"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52959A-F058-488A-8A0A-C53454E2F8A3}" type="slidenum">
              <a:rPr lang="en-US" smtClean="0"/>
              <a:t>‹#›</a:t>
            </a:fld>
            <a:endParaRPr lang="en-US"/>
          </a:p>
        </p:txBody>
      </p:sp>
    </p:spTree>
    <p:extLst>
      <p:ext uri="{BB962C8B-B14F-4D97-AF65-F5344CB8AC3E}">
        <p14:creationId xmlns:p14="http://schemas.microsoft.com/office/powerpoint/2010/main" val="1248288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6A47E0-87A2-473E-9FC8-8A11139450EE}"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52959A-F058-488A-8A0A-C53454E2F8A3}" type="slidenum">
              <a:rPr lang="en-US" smtClean="0"/>
              <a:t>‹#›</a:t>
            </a:fld>
            <a:endParaRPr lang="en-US"/>
          </a:p>
        </p:txBody>
      </p:sp>
    </p:spTree>
    <p:extLst>
      <p:ext uri="{BB962C8B-B14F-4D97-AF65-F5344CB8AC3E}">
        <p14:creationId xmlns:p14="http://schemas.microsoft.com/office/powerpoint/2010/main" val="3974607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6A47E0-87A2-473E-9FC8-8A11139450EE}"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52959A-F058-488A-8A0A-C53454E2F8A3}" type="slidenum">
              <a:rPr lang="en-US" smtClean="0"/>
              <a:t>‹#›</a:t>
            </a:fld>
            <a:endParaRPr lang="en-US"/>
          </a:p>
        </p:txBody>
      </p:sp>
    </p:spTree>
    <p:extLst>
      <p:ext uri="{BB962C8B-B14F-4D97-AF65-F5344CB8AC3E}">
        <p14:creationId xmlns:p14="http://schemas.microsoft.com/office/powerpoint/2010/main" val="2652131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6A47E0-87A2-473E-9FC8-8A11139450EE}"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52959A-F058-488A-8A0A-C53454E2F8A3}" type="slidenum">
              <a:rPr lang="en-US" smtClean="0"/>
              <a:t>‹#›</a:t>
            </a:fld>
            <a:endParaRPr lang="en-US"/>
          </a:p>
        </p:txBody>
      </p:sp>
    </p:spTree>
    <p:extLst>
      <p:ext uri="{BB962C8B-B14F-4D97-AF65-F5344CB8AC3E}">
        <p14:creationId xmlns:p14="http://schemas.microsoft.com/office/powerpoint/2010/main" val="4005831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6A47E0-87A2-473E-9FC8-8A11139450EE}" type="datetimeFigureOut">
              <a:rPr lang="en-US" smtClean="0"/>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52959A-F058-488A-8A0A-C53454E2F8A3}" type="slidenum">
              <a:rPr lang="en-US" smtClean="0"/>
              <a:t>‹#›</a:t>
            </a:fld>
            <a:endParaRPr lang="en-US"/>
          </a:p>
        </p:txBody>
      </p:sp>
    </p:spTree>
    <p:extLst>
      <p:ext uri="{BB962C8B-B14F-4D97-AF65-F5344CB8AC3E}">
        <p14:creationId xmlns:p14="http://schemas.microsoft.com/office/powerpoint/2010/main" val="784236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6A47E0-87A2-473E-9FC8-8A11139450EE}"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52959A-F058-488A-8A0A-C53454E2F8A3}" type="slidenum">
              <a:rPr lang="en-US" smtClean="0"/>
              <a:t>‹#›</a:t>
            </a:fld>
            <a:endParaRPr lang="en-US"/>
          </a:p>
        </p:txBody>
      </p:sp>
    </p:spTree>
    <p:extLst>
      <p:ext uri="{BB962C8B-B14F-4D97-AF65-F5344CB8AC3E}">
        <p14:creationId xmlns:p14="http://schemas.microsoft.com/office/powerpoint/2010/main" val="4286740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36A47E0-87A2-473E-9FC8-8A11139450EE}" type="datetimeFigureOut">
              <a:rPr lang="en-US" smtClean="0"/>
              <a:t>1/11/2018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52959A-F058-488A-8A0A-C53454E2F8A3}" type="slidenum">
              <a:rPr lang="en-US" smtClean="0"/>
              <a:t>‹#›</a:t>
            </a:fld>
            <a:endParaRPr lang="en-US"/>
          </a:p>
        </p:txBody>
      </p:sp>
    </p:spTree>
    <p:extLst>
      <p:ext uri="{BB962C8B-B14F-4D97-AF65-F5344CB8AC3E}">
        <p14:creationId xmlns:p14="http://schemas.microsoft.com/office/powerpoint/2010/main" val="871561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6A47E0-87A2-473E-9FC8-8A11139450EE}" type="datetimeFigureOut">
              <a:rPr lang="en-US" smtClean="0"/>
              <a:t>1/11/2018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52959A-F058-488A-8A0A-C53454E2F8A3}" type="slidenum">
              <a:rPr lang="en-US" smtClean="0"/>
              <a:t>‹#›</a:t>
            </a:fld>
            <a:endParaRPr lang="en-US"/>
          </a:p>
        </p:txBody>
      </p:sp>
    </p:spTree>
    <p:extLst>
      <p:ext uri="{BB962C8B-B14F-4D97-AF65-F5344CB8AC3E}">
        <p14:creationId xmlns:p14="http://schemas.microsoft.com/office/powerpoint/2010/main" val="3433293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6A47E0-87A2-473E-9FC8-8A11139450EE}" type="datetimeFigureOut">
              <a:rPr lang="en-US" smtClean="0"/>
              <a:t>1/11/2018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52959A-F058-488A-8A0A-C53454E2F8A3}" type="slidenum">
              <a:rPr lang="en-US" smtClean="0"/>
              <a:t>‹#›</a:t>
            </a:fld>
            <a:endParaRPr lang="en-US"/>
          </a:p>
        </p:txBody>
      </p:sp>
    </p:spTree>
    <p:extLst>
      <p:ext uri="{BB962C8B-B14F-4D97-AF65-F5344CB8AC3E}">
        <p14:creationId xmlns:p14="http://schemas.microsoft.com/office/powerpoint/2010/main" val="1831851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6A47E0-87A2-473E-9FC8-8A11139450EE}"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52959A-F058-488A-8A0A-C53454E2F8A3}" type="slidenum">
              <a:rPr lang="en-US" smtClean="0"/>
              <a:t>‹#›</a:t>
            </a:fld>
            <a:endParaRPr lang="en-US"/>
          </a:p>
        </p:txBody>
      </p:sp>
    </p:spTree>
    <p:extLst>
      <p:ext uri="{BB962C8B-B14F-4D97-AF65-F5344CB8AC3E}">
        <p14:creationId xmlns:p14="http://schemas.microsoft.com/office/powerpoint/2010/main" val="1266469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6A47E0-87A2-473E-9FC8-8A11139450EE}" type="datetimeFigureOut">
              <a:rPr lang="en-US" smtClean="0"/>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52959A-F058-488A-8A0A-C53454E2F8A3}" type="slidenum">
              <a:rPr lang="en-US" smtClean="0"/>
              <a:t>‹#›</a:t>
            </a:fld>
            <a:endParaRPr lang="en-US"/>
          </a:p>
        </p:txBody>
      </p:sp>
    </p:spTree>
    <p:extLst>
      <p:ext uri="{BB962C8B-B14F-4D97-AF65-F5344CB8AC3E}">
        <p14:creationId xmlns:p14="http://schemas.microsoft.com/office/powerpoint/2010/main" val="595117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6A47E0-87A2-473E-9FC8-8A11139450EE}" type="datetimeFigureOut">
              <a:rPr lang="en-US" smtClean="0"/>
              <a:t>1/11/2018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52959A-F058-488A-8A0A-C53454E2F8A3}" type="slidenum">
              <a:rPr lang="en-US" smtClean="0"/>
              <a:t>‹#›</a:t>
            </a:fld>
            <a:endParaRPr lang="en-US"/>
          </a:p>
        </p:txBody>
      </p:sp>
    </p:spTree>
    <p:extLst>
      <p:ext uri="{BB962C8B-B14F-4D97-AF65-F5344CB8AC3E}">
        <p14:creationId xmlns:p14="http://schemas.microsoft.com/office/powerpoint/2010/main" val="2980275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2479" r="8004"/>
          <a:stretch/>
        </p:blipFill>
        <p:spPr>
          <a:xfrm>
            <a:off x="0" y="-48638"/>
            <a:ext cx="12596349" cy="6906638"/>
          </a:xfrm>
          <a:prstGeom prst="rect">
            <a:avLst/>
          </a:prstGeom>
        </p:spPr>
      </p:pic>
      <p:sp>
        <p:nvSpPr>
          <p:cNvPr id="7" name="Title 3"/>
          <p:cNvSpPr txBox="1">
            <a:spLocks/>
          </p:cNvSpPr>
          <p:nvPr/>
        </p:nvSpPr>
        <p:spPr>
          <a:xfrm>
            <a:off x="0" y="2598360"/>
            <a:ext cx="4786009" cy="73554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6600" dirty="0" smtClean="0">
                <a:solidFill>
                  <a:schemeClr val="tx1">
                    <a:lumMod val="50000"/>
                    <a:lumOff val="50000"/>
                  </a:schemeClr>
                </a:solidFill>
                <a:latin typeface="Arial" panose="020B0604020202020204" pitchFamily="34" charset="0"/>
                <a:ea typeface="Raleway SemiBold" charset="0"/>
                <a:cs typeface="Arial" panose="020B0604020202020204" pitchFamily="34" charset="0"/>
              </a:rPr>
              <a:t>Essential Oils and Personal Care</a:t>
            </a:r>
            <a:endParaRPr lang="en-US" sz="6600" dirty="0">
              <a:solidFill>
                <a:schemeClr val="tx1">
                  <a:lumMod val="50000"/>
                  <a:lumOff val="50000"/>
                </a:schemeClr>
              </a:solidFill>
              <a:latin typeface="Arial" panose="020B0604020202020204" pitchFamily="34" charset="0"/>
              <a:ea typeface="Raleway SemiBold" charset="0"/>
              <a:cs typeface="Arial" panose="020B0604020202020204" pitchFamily="34" charset="0"/>
            </a:endParaRPr>
          </a:p>
        </p:txBody>
      </p:sp>
    </p:spTree>
    <p:extLst>
      <p:ext uri="{BB962C8B-B14F-4D97-AF65-F5344CB8AC3E}">
        <p14:creationId xmlns:p14="http://schemas.microsoft.com/office/powerpoint/2010/main" val="1520889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442597" y="1728825"/>
            <a:ext cx="5181600" cy="4351338"/>
          </a:xfrm>
        </p:spPr>
        <p:txBody>
          <a:bodyPr/>
          <a:lstStyle/>
          <a:p>
            <a:pPr marL="0" indent="0">
              <a:buNone/>
            </a:pPr>
            <a:r>
              <a:rPr lang="en-US" sz="3600" dirty="0" err="1" smtClean="0">
                <a:solidFill>
                  <a:schemeClr val="bg1">
                    <a:lumMod val="65000"/>
                  </a:schemeClr>
                </a:solidFill>
                <a:latin typeface="Arial" panose="020B0604020202020204" pitchFamily="34" charset="0"/>
                <a:ea typeface="Raleway" charset="0"/>
                <a:cs typeface="Arial" panose="020B0604020202020204" pitchFamily="34" charset="0"/>
              </a:rPr>
              <a:t>Veráge</a:t>
            </a:r>
            <a:endParaRPr lang="en-US" sz="3600" baseline="30000" dirty="0" smtClean="0">
              <a:solidFill>
                <a:schemeClr val="bg1">
                  <a:lumMod val="65000"/>
                </a:schemeClr>
              </a:solidFill>
              <a:latin typeface="Arial" panose="020B0604020202020204" pitchFamily="34" charset="0"/>
              <a:ea typeface="Raleway" charset="0"/>
              <a:cs typeface="Arial" panose="020B0604020202020204" pitchFamily="34" charset="0"/>
            </a:endParaRPr>
          </a:p>
          <a:p>
            <a:pPr marL="0" indent="0">
              <a:buNone/>
            </a:pPr>
            <a:r>
              <a:rPr lang="en-US" sz="3600" dirty="0" smtClean="0">
                <a:solidFill>
                  <a:schemeClr val="bg1">
                    <a:lumMod val="65000"/>
                  </a:schemeClr>
                </a:solidFill>
                <a:latin typeface="Arial" panose="020B0604020202020204" pitchFamily="34" charset="0"/>
                <a:ea typeface="Raleway" charset="0"/>
                <a:cs typeface="Arial" panose="020B0604020202020204" pitchFamily="34" charset="0"/>
              </a:rPr>
              <a:t>HD Clear</a:t>
            </a:r>
          </a:p>
          <a:p>
            <a:pPr marL="0" indent="0">
              <a:buNone/>
            </a:pPr>
            <a:r>
              <a:rPr lang="en-US" sz="3600" dirty="0" smtClean="0">
                <a:solidFill>
                  <a:schemeClr val="bg1">
                    <a:lumMod val="65000"/>
                  </a:schemeClr>
                </a:solidFill>
                <a:latin typeface="Arial" panose="020B0604020202020204" pitchFamily="34" charset="0"/>
                <a:ea typeface="Raleway" charset="0"/>
                <a:cs typeface="Arial" panose="020B0604020202020204" pitchFamily="34" charset="0"/>
              </a:rPr>
              <a:t>Essential </a:t>
            </a:r>
            <a:r>
              <a:rPr lang="en-US" sz="3600" dirty="0">
                <a:solidFill>
                  <a:schemeClr val="bg1">
                    <a:lumMod val="65000"/>
                  </a:schemeClr>
                </a:solidFill>
                <a:latin typeface="Arial" panose="020B0604020202020204" pitchFamily="34" charset="0"/>
                <a:ea typeface="Raleway" charset="0"/>
                <a:cs typeface="Arial" panose="020B0604020202020204" pitchFamily="34" charset="0"/>
              </a:rPr>
              <a:t>Skin </a:t>
            </a:r>
            <a:r>
              <a:rPr lang="en-US" sz="3600" dirty="0" smtClean="0">
                <a:solidFill>
                  <a:schemeClr val="bg1">
                    <a:lumMod val="65000"/>
                  </a:schemeClr>
                </a:solidFill>
                <a:latin typeface="Arial" panose="020B0604020202020204" pitchFamily="34" charset="0"/>
                <a:ea typeface="Raleway" charset="0"/>
                <a:cs typeface="Arial" panose="020B0604020202020204" pitchFamily="34" charset="0"/>
              </a:rPr>
              <a:t>Care</a:t>
            </a:r>
          </a:p>
          <a:p>
            <a:pPr marL="0" indent="0">
              <a:buNone/>
            </a:pPr>
            <a:r>
              <a:rPr lang="en-US" sz="3600" dirty="0" smtClean="0">
                <a:solidFill>
                  <a:schemeClr val="bg1">
                    <a:lumMod val="65000"/>
                  </a:schemeClr>
                </a:solidFill>
                <a:latin typeface="Arial" panose="020B0604020202020204" pitchFamily="34" charset="0"/>
                <a:ea typeface="Raleway" charset="0"/>
                <a:cs typeface="Arial" panose="020B0604020202020204" pitchFamily="34" charset="0"/>
              </a:rPr>
              <a:t>dōTERRA </a:t>
            </a:r>
            <a:r>
              <a:rPr lang="en-US" sz="3600" dirty="0">
                <a:solidFill>
                  <a:schemeClr val="bg1">
                    <a:lumMod val="65000"/>
                  </a:schemeClr>
                </a:solidFill>
                <a:latin typeface="Arial" panose="020B0604020202020204" pitchFamily="34" charset="0"/>
                <a:ea typeface="Raleway" charset="0"/>
                <a:cs typeface="Arial" panose="020B0604020202020204" pitchFamily="34" charset="0"/>
              </a:rPr>
              <a:t>SPA</a:t>
            </a:r>
          </a:p>
          <a:p>
            <a:pPr marL="0" indent="0">
              <a:buNone/>
            </a:pPr>
            <a:endParaRPr lang="en-US" dirty="0"/>
          </a:p>
        </p:txBody>
      </p:sp>
      <p:sp>
        <p:nvSpPr>
          <p:cNvPr id="3" name="Rectangle 2"/>
          <p:cNvSpPr/>
          <p:nvPr/>
        </p:nvSpPr>
        <p:spPr>
          <a:xfrm>
            <a:off x="8341112" y="2407086"/>
            <a:ext cx="298480" cy="276999"/>
          </a:xfrm>
          <a:prstGeom prst="rect">
            <a:avLst/>
          </a:prstGeom>
        </p:spPr>
        <p:txBody>
          <a:bodyPr wrap="none">
            <a:spAutoFit/>
          </a:bodyPr>
          <a:lstStyle/>
          <a:p>
            <a:r>
              <a:rPr lang="en-US" baseline="30000" dirty="0">
                <a:solidFill>
                  <a:schemeClr val="tx1">
                    <a:lumMod val="50000"/>
                    <a:lumOff val="50000"/>
                  </a:schemeClr>
                </a:solidFill>
                <a:latin typeface="Arial" panose="020B0604020202020204" pitchFamily="34" charset="0"/>
                <a:ea typeface="Raleway" charset="0"/>
                <a:cs typeface="Arial" panose="020B0604020202020204" pitchFamily="34" charset="0"/>
              </a:rPr>
              <a:t>®</a:t>
            </a:r>
          </a:p>
        </p:txBody>
      </p:sp>
      <p:sp>
        <p:nvSpPr>
          <p:cNvPr id="6" name="Rectangle 5"/>
          <p:cNvSpPr/>
          <p:nvPr/>
        </p:nvSpPr>
        <p:spPr>
          <a:xfrm>
            <a:off x="7883279" y="1803738"/>
            <a:ext cx="298480" cy="276999"/>
          </a:xfrm>
          <a:prstGeom prst="rect">
            <a:avLst/>
          </a:prstGeom>
        </p:spPr>
        <p:txBody>
          <a:bodyPr wrap="none">
            <a:spAutoFit/>
          </a:bodyPr>
          <a:lstStyle/>
          <a:p>
            <a:r>
              <a:rPr lang="en-US" baseline="30000" dirty="0">
                <a:solidFill>
                  <a:schemeClr val="tx1">
                    <a:lumMod val="50000"/>
                    <a:lumOff val="50000"/>
                  </a:schemeClr>
                </a:solidFill>
                <a:latin typeface="Arial" panose="020B0604020202020204" pitchFamily="34" charset="0"/>
                <a:ea typeface="Raleway" charset="0"/>
                <a:cs typeface="Arial" panose="020B0604020202020204" pitchFamily="34" charset="0"/>
              </a:rPr>
              <a:t>®</a:t>
            </a:r>
          </a:p>
        </p:txBody>
      </p:sp>
      <p:sp>
        <p:nvSpPr>
          <p:cNvPr id="10" name="Title 3"/>
          <p:cNvSpPr txBox="1">
            <a:spLocks/>
          </p:cNvSpPr>
          <p:nvPr/>
        </p:nvSpPr>
        <p:spPr>
          <a:xfrm>
            <a:off x="0" y="449795"/>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rPr>
              <a:t>dōTERRA Skin Care Products</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6738" r="16797"/>
          <a:stretch/>
        </p:blipFill>
        <p:spPr>
          <a:xfrm>
            <a:off x="0" y="1728825"/>
            <a:ext cx="5885234" cy="4724741"/>
          </a:xfrm>
          <a:prstGeom prst="rect">
            <a:avLst/>
          </a:prstGeom>
        </p:spPr>
      </p:pic>
    </p:spTree>
    <p:extLst>
      <p:ext uri="{BB962C8B-B14F-4D97-AF65-F5344CB8AC3E}">
        <p14:creationId xmlns:p14="http://schemas.microsoft.com/office/powerpoint/2010/main" val="3652102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209937" y="2584483"/>
            <a:ext cx="5181600" cy="4351338"/>
          </a:xfrm>
        </p:spPr>
        <p:txBody>
          <a:bodyPr/>
          <a:lstStyle/>
          <a:p>
            <a:pPr>
              <a:lnSpc>
                <a:spcPct val="100000"/>
              </a:lnSpc>
            </a:pPr>
            <a:r>
              <a:rPr lang="en-US" dirty="0">
                <a:solidFill>
                  <a:schemeClr val="bg1">
                    <a:lumMod val="65000"/>
                  </a:schemeClr>
                </a:solidFill>
                <a:latin typeface="Arial" panose="020B0604020202020204" pitchFamily="34" charset="0"/>
                <a:ea typeface="Raleway" charset="0"/>
                <a:cs typeface="Arial" panose="020B0604020202020204" pitchFamily="34" charset="0"/>
              </a:rPr>
              <a:t>Blue </a:t>
            </a:r>
            <a:r>
              <a:rPr lang="en-US" dirty="0" smtClean="0">
                <a:solidFill>
                  <a:schemeClr val="bg1">
                    <a:lumMod val="65000"/>
                  </a:schemeClr>
                </a:solidFill>
                <a:latin typeface="Arial" panose="020B0604020202020204" pitchFamily="34" charset="0"/>
                <a:ea typeface="Raleway" charset="0"/>
                <a:cs typeface="Arial" panose="020B0604020202020204" pitchFamily="34" charset="0"/>
              </a:rPr>
              <a:t>Tansy</a:t>
            </a:r>
          </a:p>
          <a:p>
            <a:pPr>
              <a:lnSpc>
                <a:spcPct val="100000"/>
              </a:lnSpc>
            </a:pPr>
            <a:r>
              <a:rPr lang="en-US" dirty="0" smtClean="0">
                <a:solidFill>
                  <a:schemeClr val="bg1">
                    <a:lumMod val="65000"/>
                  </a:schemeClr>
                </a:solidFill>
                <a:latin typeface="Arial" panose="020B0604020202020204" pitchFamily="34" charset="0"/>
                <a:ea typeface="Raleway" charset="0"/>
                <a:cs typeface="Arial" panose="020B0604020202020204" pitchFamily="34" charset="0"/>
              </a:rPr>
              <a:t>Copaiba</a:t>
            </a:r>
          </a:p>
          <a:p>
            <a:pPr>
              <a:lnSpc>
                <a:spcPct val="100000"/>
              </a:lnSpc>
            </a:pPr>
            <a:r>
              <a:rPr lang="en-US" dirty="0" smtClean="0">
                <a:solidFill>
                  <a:schemeClr val="bg1">
                    <a:lumMod val="65000"/>
                  </a:schemeClr>
                </a:solidFill>
                <a:latin typeface="Arial" panose="020B0604020202020204" pitchFamily="34" charset="0"/>
                <a:ea typeface="Raleway" charset="0"/>
                <a:cs typeface="Arial" panose="020B0604020202020204" pitchFamily="34" charset="0"/>
              </a:rPr>
              <a:t>Jasmine Touch</a:t>
            </a:r>
          </a:p>
          <a:p>
            <a:pPr>
              <a:lnSpc>
                <a:spcPct val="100000"/>
              </a:lnSpc>
            </a:pPr>
            <a:r>
              <a:rPr lang="en-US" dirty="0" smtClean="0">
                <a:solidFill>
                  <a:schemeClr val="bg1">
                    <a:lumMod val="65000"/>
                  </a:schemeClr>
                </a:solidFill>
                <a:latin typeface="Arial" panose="020B0604020202020204" pitchFamily="34" charset="0"/>
                <a:ea typeface="Raleway" charset="0"/>
                <a:cs typeface="Arial" panose="020B0604020202020204" pitchFamily="34" charset="0"/>
              </a:rPr>
              <a:t>Neroli Touch</a:t>
            </a:r>
          </a:p>
          <a:p>
            <a:pPr>
              <a:lnSpc>
                <a:spcPct val="100000"/>
              </a:lnSpc>
            </a:pPr>
            <a:r>
              <a:rPr lang="en-US" dirty="0" smtClean="0">
                <a:solidFill>
                  <a:schemeClr val="bg1">
                    <a:lumMod val="65000"/>
                  </a:schemeClr>
                </a:solidFill>
                <a:latin typeface="Arial" panose="020B0604020202020204" pitchFamily="34" charset="0"/>
                <a:ea typeface="Raleway" charset="0"/>
                <a:cs typeface="Arial" panose="020B0604020202020204" pitchFamily="34" charset="0"/>
              </a:rPr>
              <a:t>Rose </a:t>
            </a:r>
            <a:r>
              <a:rPr lang="en-US" dirty="0">
                <a:solidFill>
                  <a:schemeClr val="bg1">
                    <a:lumMod val="65000"/>
                  </a:schemeClr>
                </a:solidFill>
                <a:latin typeface="Arial" panose="020B0604020202020204" pitchFamily="34" charset="0"/>
                <a:ea typeface="Raleway" charset="0"/>
                <a:cs typeface="Arial" panose="020B0604020202020204" pitchFamily="34" charset="0"/>
              </a:rPr>
              <a:t>Touch</a:t>
            </a:r>
          </a:p>
        </p:txBody>
      </p:sp>
      <p:sp>
        <p:nvSpPr>
          <p:cNvPr id="5" name="Title 3"/>
          <p:cNvSpPr txBox="1">
            <a:spLocks/>
          </p:cNvSpPr>
          <p:nvPr/>
        </p:nvSpPr>
        <p:spPr>
          <a:xfrm>
            <a:off x="-103761" y="741624"/>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NEW Essential Oils that are</a:t>
            </a:r>
          </a:p>
          <a:p>
            <a:pPr algn="ctr"/>
            <a:r>
              <a:rPr lang="en-US" sz="54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Perfect for Skin</a:t>
            </a:r>
            <a:endParaRPr lang="en-US" sz="54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grpSp>
        <p:nvGrpSpPr>
          <p:cNvPr id="14" name="Group 13"/>
          <p:cNvGrpSpPr/>
          <p:nvPr/>
        </p:nvGrpSpPr>
        <p:grpSpPr>
          <a:xfrm>
            <a:off x="1226997" y="2552657"/>
            <a:ext cx="5173804" cy="3770458"/>
            <a:chOff x="779524" y="2175917"/>
            <a:chExt cx="5305198" cy="3866213"/>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9524" y="2835799"/>
              <a:ext cx="915681" cy="3052269"/>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4642" b="16955"/>
            <a:stretch/>
          </p:blipFill>
          <p:spPr>
            <a:xfrm>
              <a:off x="1729966" y="2203787"/>
              <a:ext cx="1150732" cy="3483058"/>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16730" b="20001"/>
            <a:stretch/>
          </p:blipFill>
          <p:spPr>
            <a:xfrm>
              <a:off x="2562971" y="2175917"/>
              <a:ext cx="1147682" cy="3430350"/>
            </a:xfrm>
            <a:prstGeom prst="rect">
              <a:avLst/>
            </a:prstGeom>
          </p:spPr>
        </p:pic>
        <p:pic>
          <p:nvPicPr>
            <p:cNvPr id="10" name="Picture 9"/>
            <p:cNvPicPr>
              <a:picLocks noChangeAspect="1"/>
            </p:cNvPicPr>
            <p:nvPr/>
          </p:nvPicPr>
          <p:blipFill rotWithShape="1">
            <a:blip r:embed="rId6" cstate="print">
              <a:extLst>
                <a:ext uri="{28A0092B-C50C-407E-A947-70E740481C1C}">
                  <a14:useLocalDpi xmlns:a14="http://schemas.microsoft.com/office/drawing/2010/main" val="0"/>
                </a:ext>
              </a:extLst>
            </a:blip>
            <a:srcRect t="7566" b="15979"/>
            <a:stretch/>
          </p:blipFill>
          <p:spPr>
            <a:xfrm>
              <a:off x="4149184" y="3268133"/>
              <a:ext cx="970399" cy="2338134"/>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70943" y="2662868"/>
              <a:ext cx="1013779" cy="3379262"/>
            </a:xfrm>
            <a:prstGeom prst="rect">
              <a:avLst/>
            </a:prstGeom>
          </p:spPr>
        </p:pic>
        <p:pic>
          <p:nvPicPr>
            <p:cNvPr id="13" name="Picture 12"/>
            <p:cNvPicPr>
              <a:picLocks noChangeAspect="1"/>
            </p:cNvPicPr>
            <p:nvPr/>
          </p:nvPicPr>
          <p:blipFill rotWithShape="1">
            <a:blip r:embed="rId8" cstate="print">
              <a:extLst>
                <a:ext uri="{28A0092B-C50C-407E-A947-70E740481C1C}">
                  <a14:useLocalDpi xmlns:a14="http://schemas.microsoft.com/office/drawing/2010/main" val="0"/>
                </a:ext>
              </a:extLst>
            </a:blip>
            <a:srcRect l="21598" r="18685" b="17626"/>
            <a:stretch/>
          </p:blipFill>
          <p:spPr>
            <a:xfrm>
              <a:off x="3412852" y="2175917"/>
              <a:ext cx="828406" cy="3555118"/>
            </a:xfrm>
            <a:prstGeom prst="rect">
              <a:avLst/>
            </a:prstGeom>
          </p:spPr>
        </p:pic>
      </p:grpSp>
    </p:spTree>
    <p:extLst>
      <p:ext uri="{BB962C8B-B14F-4D97-AF65-F5344CB8AC3E}">
        <p14:creationId xmlns:p14="http://schemas.microsoft.com/office/powerpoint/2010/main" val="38581899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00388"/>
            <a:ext cx="12192000" cy="8084897"/>
          </a:xfrm>
          <a:prstGeom prst="rect">
            <a:avLst/>
          </a:prstGeom>
        </p:spPr>
      </p:pic>
      <p:sp>
        <p:nvSpPr>
          <p:cNvPr id="6" name="Title 3"/>
          <p:cNvSpPr txBox="1">
            <a:spLocks/>
          </p:cNvSpPr>
          <p:nvPr/>
        </p:nvSpPr>
        <p:spPr>
          <a:xfrm>
            <a:off x="0" y="527617"/>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dirty="0" smtClean="0">
                <a:solidFill>
                  <a:schemeClr val="bg1"/>
                </a:solidFill>
                <a:latin typeface="Arial" panose="020B0604020202020204" pitchFamily="34" charset="0"/>
                <a:ea typeface="Raleway Medium" charset="0"/>
                <a:cs typeface="Arial" panose="020B0604020202020204" pitchFamily="34" charset="0"/>
              </a:rPr>
              <a:t>Essential Oils and Hair Care</a:t>
            </a:r>
            <a:endParaRPr lang="en-US" sz="6000" dirty="0">
              <a:solidFill>
                <a:schemeClr val="bg1"/>
              </a:solidFill>
              <a:latin typeface="Arial" panose="020B0604020202020204" pitchFamily="34" charset="0"/>
              <a:ea typeface="Raleway Medium" charset="0"/>
              <a:cs typeface="Arial" panose="020B0604020202020204" pitchFamily="34" charset="0"/>
            </a:endParaRPr>
          </a:p>
        </p:txBody>
      </p:sp>
    </p:spTree>
    <p:extLst>
      <p:ext uri="{BB962C8B-B14F-4D97-AF65-F5344CB8AC3E}">
        <p14:creationId xmlns:p14="http://schemas.microsoft.com/office/powerpoint/2010/main" val="30201681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93276" y="1634245"/>
            <a:ext cx="5181600" cy="4351338"/>
          </a:xfrm>
        </p:spPr>
        <p:txBody>
          <a:bodyPr/>
          <a:lstStyle/>
          <a:p>
            <a:pPr lvl="0">
              <a:lnSpc>
                <a:spcPct val="100000"/>
              </a:lnSpc>
            </a:pPr>
            <a:r>
              <a:rPr lang="en-US" dirty="0">
                <a:solidFill>
                  <a:schemeClr val="bg1">
                    <a:lumMod val="65000"/>
                  </a:schemeClr>
                </a:solidFill>
                <a:latin typeface="Arial" panose="020B0604020202020204" pitchFamily="34" charset="0"/>
                <a:ea typeface="Raleway" charset="0"/>
                <a:cs typeface="Arial" panose="020B0604020202020204" pitchFamily="34" charset="0"/>
              </a:rPr>
              <a:t>Cleansing </a:t>
            </a:r>
            <a:r>
              <a:rPr lang="en-US" dirty="0" smtClean="0">
                <a:solidFill>
                  <a:schemeClr val="bg1">
                    <a:lumMod val="65000"/>
                  </a:schemeClr>
                </a:solidFill>
                <a:latin typeface="Arial" panose="020B0604020202020204" pitchFamily="34" charset="0"/>
                <a:ea typeface="Raleway" charset="0"/>
                <a:cs typeface="Arial" panose="020B0604020202020204" pitchFamily="34" charset="0"/>
              </a:rPr>
              <a:t>properties</a:t>
            </a:r>
          </a:p>
          <a:p>
            <a:pPr lvl="0">
              <a:lnSpc>
                <a:spcPct val="100000"/>
              </a:lnSpc>
            </a:pPr>
            <a:r>
              <a:rPr lang="en-US" dirty="0" smtClean="0">
                <a:solidFill>
                  <a:schemeClr val="bg1">
                    <a:lumMod val="65000"/>
                  </a:schemeClr>
                </a:solidFill>
                <a:latin typeface="Arial" panose="020B0604020202020204" pitchFamily="34" charset="0"/>
                <a:ea typeface="Raleway" charset="0"/>
                <a:cs typeface="Arial" panose="020B0604020202020204" pitchFamily="34" charset="0"/>
              </a:rPr>
              <a:t>Nourishing </a:t>
            </a:r>
            <a:r>
              <a:rPr lang="en-US" dirty="0">
                <a:solidFill>
                  <a:schemeClr val="bg1">
                    <a:lumMod val="65000"/>
                  </a:schemeClr>
                </a:solidFill>
                <a:latin typeface="Arial" panose="020B0604020202020204" pitchFamily="34" charset="0"/>
                <a:ea typeface="Raleway" charset="0"/>
                <a:cs typeface="Arial" panose="020B0604020202020204" pitchFamily="34" charset="0"/>
              </a:rPr>
              <a:t>and </a:t>
            </a:r>
            <a:r>
              <a:rPr lang="en-US" dirty="0" smtClean="0">
                <a:solidFill>
                  <a:schemeClr val="bg1">
                    <a:lumMod val="65000"/>
                  </a:schemeClr>
                </a:solidFill>
                <a:latin typeface="Arial" panose="020B0604020202020204" pitchFamily="34" charset="0"/>
                <a:ea typeface="Raleway" charset="0"/>
                <a:cs typeface="Arial" panose="020B0604020202020204" pitchFamily="34" charset="0"/>
              </a:rPr>
              <a:t>fortifying</a:t>
            </a:r>
          </a:p>
          <a:p>
            <a:pPr>
              <a:lnSpc>
                <a:spcPct val="100000"/>
              </a:lnSpc>
            </a:pPr>
            <a:r>
              <a:rPr lang="en-US" dirty="0" smtClean="0">
                <a:solidFill>
                  <a:schemeClr val="bg1">
                    <a:lumMod val="65000"/>
                  </a:schemeClr>
                </a:solidFill>
                <a:latin typeface="Arial" panose="020B0604020202020204" pitchFamily="34" charset="0"/>
                <a:ea typeface="Raleway" charset="0"/>
                <a:cs typeface="Arial" panose="020B0604020202020204" pitchFamily="34" charset="0"/>
              </a:rPr>
              <a:t>Promoting </a:t>
            </a:r>
            <a:r>
              <a:rPr lang="en-US" dirty="0">
                <a:solidFill>
                  <a:schemeClr val="bg1">
                    <a:lumMod val="65000"/>
                  </a:schemeClr>
                </a:solidFill>
                <a:latin typeface="Arial" panose="020B0604020202020204" pitchFamily="34" charset="0"/>
                <a:ea typeface="Raleway" charset="0"/>
                <a:cs typeface="Arial" panose="020B0604020202020204" pitchFamily="34" charset="0"/>
              </a:rPr>
              <a:t>a healthy scalp</a:t>
            </a:r>
          </a:p>
        </p:txBody>
      </p:sp>
      <p:sp>
        <p:nvSpPr>
          <p:cNvPr id="5" name="Title 3"/>
          <p:cNvSpPr txBox="1">
            <a:spLocks/>
          </p:cNvSpPr>
          <p:nvPr/>
        </p:nvSpPr>
        <p:spPr>
          <a:xfrm>
            <a:off x="0" y="449795"/>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Benefits of Essential Oils for Hair</a:t>
            </a:r>
            <a:endPar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15319"/>
          <a:stretch/>
        </p:blipFill>
        <p:spPr>
          <a:xfrm>
            <a:off x="0" y="1634245"/>
            <a:ext cx="5554494" cy="4703593"/>
          </a:xfrm>
          <a:prstGeom prst="rect">
            <a:avLst/>
          </a:prstGeom>
        </p:spPr>
      </p:pic>
    </p:spTree>
    <p:extLst>
      <p:ext uri="{BB962C8B-B14F-4D97-AF65-F5344CB8AC3E}">
        <p14:creationId xmlns:p14="http://schemas.microsoft.com/office/powerpoint/2010/main" val="18719343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txBox="1">
            <a:spLocks/>
          </p:cNvSpPr>
          <p:nvPr/>
        </p:nvSpPr>
        <p:spPr>
          <a:xfrm>
            <a:off x="-2" y="848629"/>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The Best Essential </a:t>
            </a: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Oils</a:t>
            </a:r>
          </a:p>
          <a:p>
            <a:pPr algn="ct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for </a:t>
            </a: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Hair and Scalp</a:t>
            </a:r>
            <a:endPar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21636"/>
          <a:stretch/>
        </p:blipFill>
        <p:spPr>
          <a:xfrm>
            <a:off x="1185515" y="2393004"/>
            <a:ext cx="9820966" cy="4464996"/>
          </a:xfrm>
          <a:prstGeom prst="rect">
            <a:avLst/>
          </a:prstGeom>
        </p:spPr>
      </p:pic>
    </p:spTree>
    <p:extLst>
      <p:ext uri="{BB962C8B-B14F-4D97-AF65-F5344CB8AC3E}">
        <p14:creationId xmlns:p14="http://schemas.microsoft.com/office/powerpoint/2010/main" val="29283807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6160008" y="2264163"/>
            <a:ext cx="4993532" cy="4351338"/>
          </a:xfrm>
        </p:spPr>
        <p:txBody>
          <a:bodyPr/>
          <a:lstStyle/>
          <a:p>
            <a:pPr>
              <a:lnSpc>
                <a:spcPct val="100000"/>
              </a:lnSpc>
            </a:pPr>
            <a:r>
              <a:rPr lang="en-US" dirty="0" smtClean="0">
                <a:solidFill>
                  <a:schemeClr val="bg1">
                    <a:lumMod val="65000"/>
                  </a:schemeClr>
                </a:solidFill>
                <a:latin typeface="Arial" panose="020B0604020202020204" pitchFamily="34" charset="0"/>
                <a:ea typeface="Raleway" charset="0"/>
                <a:cs typeface="Arial" panose="020B0604020202020204" pitchFamily="34" charset="0"/>
              </a:rPr>
              <a:t>Add oils to shampoo and conditioners</a:t>
            </a:r>
          </a:p>
          <a:p>
            <a:pPr>
              <a:lnSpc>
                <a:spcPct val="100000"/>
              </a:lnSpc>
            </a:pPr>
            <a:r>
              <a:rPr lang="en-US" dirty="0" smtClean="0">
                <a:solidFill>
                  <a:schemeClr val="bg1">
                    <a:lumMod val="65000"/>
                  </a:schemeClr>
                </a:solidFill>
                <a:latin typeface="Arial" panose="020B0604020202020204" pitchFamily="34" charset="0"/>
                <a:ea typeface="Raleway" charset="0"/>
                <a:cs typeface="Arial" panose="020B0604020202020204" pitchFamily="34" charset="0"/>
              </a:rPr>
              <a:t>Combine essential oils with water in a spray bottle and spritz on hair</a:t>
            </a:r>
          </a:p>
          <a:p>
            <a:pPr>
              <a:lnSpc>
                <a:spcPct val="100000"/>
              </a:lnSpc>
            </a:pPr>
            <a:r>
              <a:rPr lang="en-US" dirty="0" smtClean="0">
                <a:solidFill>
                  <a:schemeClr val="bg1">
                    <a:lumMod val="65000"/>
                  </a:schemeClr>
                </a:solidFill>
                <a:latin typeface="Arial" panose="020B0604020202020204" pitchFamily="34" charset="0"/>
                <a:ea typeface="Raleway" charset="0"/>
                <a:cs typeface="Arial" panose="020B0604020202020204" pitchFamily="34" charset="0"/>
              </a:rPr>
              <a:t>Use essential oils to promote a healthy scalp</a:t>
            </a:r>
          </a:p>
          <a:p>
            <a:pPr marL="0" indent="0">
              <a:buNone/>
            </a:pPr>
            <a:endParaRPr lang="en-US" dirty="0"/>
          </a:p>
        </p:txBody>
      </p:sp>
      <p:sp>
        <p:nvSpPr>
          <p:cNvPr id="6" name="Title 3"/>
          <p:cNvSpPr txBox="1">
            <a:spLocks/>
          </p:cNvSpPr>
          <p:nvPr/>
        </p:nvSpPr>
        <p:spPr>
          <a:xfrm>
            <a:off x="0" y="683259"/>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Using Essential Oils</a:t>
            </a:r>
          </a:p>
          <a:p>
            <a:pPr algn="ctr"/>
            <a:r>
              <a:rPr lang="en-US" sz="54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in a Daily Hair Routine</a:t>
            </a:r>
            <a:endParaRPr lang="en-US" sz="54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t="8079"/>
          <a:stretch/>
        </p:blipFill>
        <p:spPr>
          <a:xfrm>
            <a:off x="0" y="2264163"/>
            <a:ext cx="5623560" cy="4135381"/>
          </a:xfrm>
          <a:prstGeom prst="rect">
            <a:avLst/>
          </a:prstGeom>
        </p:spPr>
      </p:pic>
    </p:spTree>
    <p:extLst>
      <p:ext uri="{BB962C8B-B14F-4D97-AF65-F5344CB8AC3E}">
        <p14:creationId xmlns:p14="http://schemas.microsoft.com/office/powerpoint/2010/main" val="1189827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74974"/>
            <a:ext cx="5351348" cy="4281078"/>
          </a:xfrm>
          <a:prstGeom prst="rect">
            <a:avLst/>
          </a:prstGeom>
        </p:spPr>
      </p:pic>
      <p:sp>
        <p:nvSpPr>
          <p:cNvPr id="3" name="Content Placeholder 2"/>
          <p:cNvSpPr>
            <a:spLocks noGrp="1"/>
          </p:cNvSpPr>
          <p:nvPr>
            <p:ph sz="half" idx="1"/>
          </p:nvPr>
        </p:nvSpPr>
        <p:spPr>
          <a:xfrm>
            <a:off x="5993860" y="1574974"/>
            <a:ext cx="5718242" cy="4351338"/>
          </a:xfrm>
        </p:spPr>
        <p:txBody>
          <a:bodyPr>
            <a:noAutofit/>
          </a:bodyPr>
          <a:lstStyle/>
          <a:p>
            <a:pPr marL="0" indent="0">
              <a:buNone/>
            </a:pPr>
            <a:r>
              <a:rPr lang="en-US" sz="2400" b="1" dirty="0" smtClean="0">
                <a:solidFill>
                  <a:schemeClr val="bg1">
                    <a:lumMod val="65000"/>
                  </a:schemeClr>
                </a:solidFill>
                <a:latin typeface="Arial" panose="020B0604020202020204" pitchFamily="34" charset="0"/>
                <a:ea typeface="Raleway Medium" charset="0"/>
                <a:cs typeface="Arial" panose="020B0604020202020204" pitchFamily="34" charset="0"/>
              </a:rPr>
              <a:t>Ingredients:</a:t>
            </a:r>
          </a:p>
          <a:p>
            <a:pPr>
              <a:lnSpc>
                <a:spcPts val="2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2 eggs</a:t>
            </a:r>
          </a:p>
          <a:p>
            <a:pPr>
              <a:lnSpc>
                <a:spcPts val="2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1 tablespoon honey</a:t>
            </a:r>
          </a:p>
          <a:p>
            <a:pPr>
              <a:lnSpc>
                <a:spcPts val="2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1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tablespoon olive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oil</a:t>
            </a:r>
          </a:p>
          <a:p>
            <a:pPr>
              <a:lnSpc>
                <a:spcPts val="2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5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drops Geranium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oil</a:t>
            </a:r>
          </a:p>
          <a:p>
            <a:pPr>
              <a:spcBef>
                <a:spcPts val="0"/>
              </a:spcBef>
            </a:pPr>
            <a:endParaRPr lang="en-US" sz="2400" b="1" dirty="0" smtClean="0">
              <a:solidFill>
                <a:schemeClr val="bg1">
                  <a:lumMod val="65000"/>
                </a:schemeClr>
              </a:solidFill>
              <a:latin typeface="Arial" panose="020B0604020202020204" pitchFamily="34" charset="0"/>
              <a:ea typeface="Raleway" charset="0"/>
              <a:cs typeface="Arial" panose="020B0604020202020204" pitchFamily="34" charset="0"/>
            </a:endParaRPr>
          </a:p>
          <a:p>
            <a:pPr marL="0" indent="0">
              <a:buNone/>
            </a:pPr>
            <a:r>
              <a:rPr lang="en-US" sz="2400" b="1" dirty="0" smtClean="0">
                <a:solidFill>
                  <a:schemeClr val="bg1">
                    <a:lumMod val="65000"/>
                  </a:schemeClr>
                </a:solidFill>
                <a:latin typeface="Arial" panose="020B0604020202020204" pitchFamily="34" charset="0"/>
                <a:ea typeface="Raleway Medium" charset="0"/>
                <a:cs typeface="Arial" panose="020B0604020202020204" pitchFamily="34" charset="0"/>
              </a:rPr>
              <a:t>Directions:</a:t>
            </a:r>
            <a:r>
              <a:rPr lang="en-US" sz="2400" b="1" dirty="0">
                <a:solidFill>
                  <a:schemeClr val="bg1">
                    <a:lumMod val="65000"/>
                  </a:schemeClr>
                </a:solidFill>
                <a:latin typeface="Arial" panose="020B0604020202020204" pitchFamily="34" charset="0"/>
                <a:ea typeface="Raleway" charset="0"/>
                <a:cs typeface="Arial" panose="020B0604020202020204" pitchFamily="34" charset="0"/>
              </a:rPr>
              <a:t/>
            </a:r>
            <a:br>
              <a:rPr lang="en-US" sz="2400" b="1" dirty="0">
                <a:solidFill>
                  <a:schemeClr val="bg1">
                    <a:lumMod val="65000"/>
                  </a:schemeClr>
                </a:solidFill>
                <a:latin typeface="Arial" panose="020B0604020202020204" pitchFamily="34" charset="0"/>
                <a:ea typeface="Raleway" charset="0"/>
                <a:cs typeface="Arial" panose="020B0604020202020204" pitchFamily="34" charset="0"/>
              </a:rPr>
            </a:b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Mix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eggs with olive oil. Add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honey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and Geranium oil and mix until creamy.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Apply mask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from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roots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to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ends until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completely covered.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Cover hair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with plastic wrap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or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shower cap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for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30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minutes.</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Rinse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with warm water and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shampoo. </a:t>
            </a:r>
            <a:endParaRPr lang="en-US" sz="2400" dirty="0">
              <a:solidFill>
                <a:schemeClr val="bg1">
                  <a:lumMod val="65000"/>
                </a:schemeClr>
              </a:solidFill>
              <a:latin typeface="Arial" panose="020B0604020202020204" pitchFamily="34" charset="0"/>
              <a:ea typeface="Raleway" charset="0"/>
              <a:cs typeface="Arial" panose="020B0604020202020204" pitchFamily="34" charset="0"/>
            </a:endParaRPr>
          </a:p>
        </p:txBody>
      </p:sp>
      <p:sp>
        <p:nvSpPr>
          <p:cNvPr id="6" name="Title 3"/>
          <p:cNvSpPr txBox="1">
            <a:spLocks/>
          </p:cNvSpPr>
          <p:nvPr/>
        </p:nvSpPr>
        <p:spPr>
          <a:xfrm>
            <a:off x="0" y="449795"/>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Geranium Hair Mask</a:t>
            </a:r>
            <a:endParaRPr lang="en-US" sz="54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spTree>
    <p:extLst>
      <p:ext uri="{BB962C8B-B14F-4D97-AF65-F5344CB8AC3E}">
        <p14:creationId xmlns:p14="http://schemas.microsoft.com/office/powerpoint/2010/main" val="1604192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318115" y="2065943"/>
            <a:ext cx="5181600" cy="4351338"/>
          </a:xfrm>
        </p:spPr>
        <p:txBody>
          <a:bodyPr>
            <a:normAutofit/>
          </a:bodyPr>
          <a:lstStyle/>
          <a:p>
            <a:pPr>
              <a:lnSpc>
                <a:spcPct val="100000"/>
              </a:lnSpc>
            </a:pPr>
            <a:r>
              <a:rPr lang="en-US" sz="2400" dirty="0">
                <a:solidFill>
                  <a:schemeClr val="bg1">
                    <a:lumMod val="65000"/>
                  </a:schemeClr>
                </a:solidFill>
                <a:latin typeface="Arial" panose="020B0604020202020204" pitchFamily="34" charset="0"/>
                <a:ea typeface="Raleway" charset="0"/>
                <a:cs typeface="Arial" panose="020B0604020202020204" pitchFamily="34" charset="0"/>
              </a:rPr>
              <a:t>Protecting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Shampoo</a:t>
            </a:r>
          </a:p>
          <a:p>
            <a:pPr>
              <a:lnSpc>
                <a:spcPct val="100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Smoothing Conditioner</a:t>
            </a:r>
          </a:p>
          <a:p>
            <a:pPr>
              <a:lnSpc>
                <a:spcPct val="100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Healthy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Hold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Glaze</a:t>
            </a:r>
          </a:p>
          <a:p>
            <a:pPr>
              <a:lnSpc>
                <a:spcPct val="100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Root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to Tip Serum</a:t>
            </a:r>
          </a:p>
        </p:txBody>
      </p:sp>
      <p:grpSp>
        <p:nvGrpSpPr>
          <p:cNvPr id="3" name="Group 2"/>
          <p:cNvGrpSpPr/>
          <p:nvPr/>
        </p:nvGrpSpPr>
        <p:grpSpPr>
          <a:xfrm>
            <a:off x="0" y="487094"/>
            <a:ext cx="12192000" cy="728699"/>
            <a:chOff x="0" y="487094"/>
            <a:chExt cx="12192000" cy="728699"/>
          </a:xfrm>
        </p:grpSpPr>
        <p:sp>
          <p:nvSpPr>
            <p:cNvPr id="6" name="Title 3"/>
            <p:cNvSpPr txBox="1">
              <a:spLocks/>
            </p:cNvSpPr>
            <p:nvPr/>
          </p:nvSpPr>
          <p:spPr>
            <a:xfrm>
              <a:off x="0" y="564918"/>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d</a:t>
              </a:r>
              <a:r>
                <a:rPr lang="en-US" sz="5400" dirty="0">
                  <a:solidFill>
                    <a:schemeClr val="tx1">
                      <a:lumMod val="50000"/>
                      <a:lumOff val="50000"/>
                    </a:schemeClr>
                  </a:solidFill>
                  <a:latin typeface="Arial" panose="020B0604020202020204" pitchFamily="34" charset="0"/>
                  <a:ea typeface="Raleway Medium" charset="0"/>
                  <a:cs typeface="Arial" panose="020B0604020202020204" pitchFamily="34" charset="0"/>
                </a:rPr>
                <a:t>ō</a:t>
              </a:r>
              <a:r>
                <a:rPr lang="en-US" sz="54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TERRA  Salon Essentials</a:t>
              </a:r>
              <a:endParaRPr lang="en-US" sz="54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sp>
          <p:nvSpPr>
            <p:cNvPr id="8" name="Rectangle 7"/>
            <p:cNvSpPr/>
            <p:nvPr/>
          </p:nvSpPr>
          <p:spPr>
            <a:xfrm>
              <a:off x="4698730" y="487094"/>
              <a:ext cx="294640" cy="420628"/>
            </a:xfrm>
            <a:prstGeom prst="rect">
              <a:avLst/>
            </a:prstGeom>
          </p:spPr>
          <p:txBody>
            <a:bodyPr wrap="square">
              <a:spAutoFit/>
            </a:bodyPr>
            <a:lstStyle/>
            <a:p>
              <a:r>
                <a:rPr lang="en-US" sz="3200" baseline="30000" dirty="0">
                  <a:solidFill>
                    <a:schemeClr val="tx1">
                      <a:lumMod val="50000"/>
                      <a:lumOff val="50000"/>
                    </a:schemeClr>
                  </a:solidFill>
                  <a:latin typeface="Arial" panose="020B0604020202020204" pitchFamily="34" charset="0"/>
                  <a:ea typeface="Raleway" charset="0"/>
                  <a:cs typeface="Arial" panose="020B0604020202020204" pitchFamily="34" charset="0"/>
                </a:rPr>
                <a:t>®</a:t>
              </a:r>
            </a:p>
          </p:txBody>
        </p:sp>
      </p:gr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13967"/>
          <a:stretch/>
        </p:blipFill>
        <p:spPr>
          <a:xfrm>
            <a:off x="0" y="2065943"/>
            <a:ext cx="5787957" cy="3870702"/>
          </a:xfrm>
          <a:prstGeom prst="rect">
            <a:avLst/>
          </a:prstGeom>
        </p:spPr>
      </p:pic>
    </p:spTree>
    <p:extLst>
      <p:ext uri="{BB962C8B-B14F-4D97-AF65-F5344CB8AC3E}">
        <p14:creationId xmlns:p14="http://schemas.microsoft.com/office/powerpoint/2010/main" val="1132347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52400"/>
            <a:ext cx="12191999" cy="1325563"/>
          </a:xfrm>
        </p:spPr>
        <p:txBody>
          <a:bodyPr>
            <a:normAutofit/>
          </a:bodyPr>
          <a:lstStyle/>
          <a:p>
            <a:pPr algn="ctr"/>
            <a:r>
              <a:rPr lang="en-US" sz="5400" dirty="0">
                <a:solidFill>
                  <a:schemeClr val="tx1">
                    <a:lumMod val="50000"/>
                    <a:lumOff val="50000"/>
                  </a:schemeClr>
                </a:solidFill>
                <a:latin typeface="Arial" panose="020B0604020202020204" pitchFamily="34" charset="0"/>
                <a:ea typeface="Raleway Medium" charset="0"/>
                <a:cs typeface="Arial" panose="020B0604020202020204" pitchFamily="34" charset="0"/>
              </a:rPr>
              <a:t>Essential </a:t>
            </a:r>
            <a:r>
              <a:rPr lang="en-US" sz="54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Oils </a:t>
            </a:r>
            <a:r>
              <a:rPr lang="en-US" sz="5400" dirty="0">
                <a:solidFill>
                  <a:schemeClr val="tx1">
                    <a:lumMod val="50000"/>
                    <a:lumOff val="50000"/>
                  </a:schemeClr>
                </a:solidFill>
                <a:latin typeface="Arial" panose="020B0604020202020204" pitchFamily="34" charset="0"/>
                <a:ea typeface="Raleway Medium" charset="0"/>
                <a:cs typeface="Arial" panose="020B0604020202020204" pitchFamily="34" charset="0"/>
              </a:rPr>
              <a:t>a</a:t>
            </a:r>
            <a:r>
              <a:rPr lang="en-US" sz="54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nd Oral Care</a:t>
            </a:r>
            <a:endParaRPr lang="en-US" sz="54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4687" b="31939"/>
          <a:stretch/>
        </p:blipFill>
        <p:spPr>
          <a:xfrm>
            <a:off x="1212850" y="1663317"/>
            <a:ext cx="9766300" cy="5194683"/>
          </a:xfrm>
          <a:prstGeom prst="rect">
            <a:avLst/>
          </a:prstGeom>
        </p:spPr>
      </p:pic>
    </p:spTree>
    <p:extLst>
      <p:ext uri="{BB962C8B-B14F-4D97-AF65-F5344CB8AC3E}">
        <p14:creationId xmlns:p14="http://schemas.microsoft.com/office/powerpoint/2010/main" val="3893854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39637" y="2260600"/>
            <a:ext cx="6145359" cy="4351338"/>
          </a:xfrm>
        </p:spPr>
        <p:txBody>
          <a:bodyPr>
            <a:normAutofit/>
          </a:bodyPr>
          <a:lstStyle/>
          <a:p>
            <a:pPr lvl="0">
              <a:lnSpc>
                <a:spcPct val="100000"/>
              </a:lnSpc>
            </a:pPr>
            <a:r>
              <a:rPr lang="en-US" dirty="0">
                <a:solidFill>
                  <a:schemeClr val="bg1">
                    <a:lumMod val="65000"/>
                  </a:schemeClr>
                </a:solidFill>
                <a:latin typeface="Arial" panose="020B0604020202020204" pitchFamily="34" charset="0"/>
                <a:ea typeface="Raleway" charset="0"/>
                <a:cs typeface="Arial" panose="020B0604020202020204" pitchFamily="34" charset="0"/>
              </a:rPr>
              <a:t>Cleansing the teeth, gums, </a:t>
            </a:r>
            <a:r>
              <a:rPr lang="en-US" dirty="0" smtClean="0">
                <a:solidFill>
                  <a:schemeClr val="bg1">
                    <a:lumMod val="65000"/>
                  </a:schemeClr>
                </a:solidFill>
                <a:latin typeface="Arial" panose="020B0604020202020204" pitchFamily="34" charset="0"/>
                <a:ea typeface="Raleway" charset="0"/>
                <a:cs typeface="Arial" panose="020B0604020202020204" pitchFamily="34" charset="0"/>
              </a:rPr>
              <a:t/>
            </a:r>
            <a:br>
              <a:rPr lang="en-US" dirty="0" smtClean="0">
                <a:solidFill>
                  <a:schemeClr val="bg1">
                    <a:lumMod val="65000"/>
                  </a:schemeClr>
                </a:solidFill>
                <a:latin typeface="Arial" panose="020B0604020202020204" pitchFamily="34" charset="0"/>
                <a:ea typeface="Raleway" charset="0"/>
                <a:cs typeface="Arial" panose="020B0604020202020204" pitchFamily="34" charset="0"/>
              </a:rPr>
            </a:br>
            <a:r>
              <a:rPr lang="en-US" dirty="0" smtClean="0">
                <a:solidFill>
                  <a:schemeClr val="bg1">
                    <a:lumMod val="65000"/>
                  </a:schemeClr>
                </a:solidFill>
                <a:latin typeface="Arial" panose="020B0604020202020204" pitchFamily="34" charset="0"/>
                <a:ea typeface="Raleway" charset="0"/>
                <a:cs typeface="Arial" panose="020B0604020202020204" pitchFamily="34" charset="0"/>
              </a:rPr>
              <a:t>and mouth</a:t>
            </a:r>
          </a:p>
          <a:p>
            <a:pPr lvl="0">
              <a:lnSpc>
                <a:spcPct val="100000"/>
              </a:lnSpc>
            </a:pPr>
            <a:r>
              <a:rPr lang="en-US" dirty="0" smtClean="0">
                <a:solidFill>
                  <a:schemeClr val="bg1">
                    <a:lumMod val="65000"/>
                  </a:schemeClr>
                </a:solidFill>
                <a:latin typeface="Arial" panose="020B0604020202020204" pitchFamily="34" charset="0"/>
                <a:ea typeface="Raleway" charset="0"/>
                <a:cs typeface="Arial" panose="020B0604020202020204" pitchFamily="34" charset="0"/>
              </a:rPr>
              <a:t>Promoting </a:t>
            </a:r>
            <a:r>
              <a:rPr lang="en-US" dirty="0">
                <a:solidFill>
                  <a:schemeClr val="bg1">
                    <a:lumMod val="65000"/>
                  </a:schemeClr>
                </a:solidFill>
                <a:latin typeface="Arial" panose="020B0604020202020204" pitchFamily="34" charset="0"/>
                <a:ea typeface="Raleway" charset="0"/>
                <a:cs typeface="Arial" panose="020B0604020202020204" pitchFamily="34" charset="0"/>
              </a:rPr>
              <a:t>fresh </a:t>
            </a:r>
            <a:r>
              <a:rPr lang="en-US" dirty="0" smtClean="0">
                <a:solidFill>
                  <a:schemeClr val="bg1">
                    <a:lumMod val="65000"/>
                  </a:schemeClr>
                </a:solidFill>
                <a:latin typeface="Arial" panose="020B0604020202020204" pitchFamily="34" charset="0"/>
                <a:ea typeface="Raleway" charset="0"/>
                <a:cs typeface="Arial" panose="020B0604020202020204" pitchFamily="34" charset="0"/>
              </a:rPr>
              <a:t>breath</a:t>
            </a:r>
          </a:p>
          <a:p>
            <a:pPr lvl="0">
              <a:lnSpc>
                <a:spcPct val="100000"/>
              </a:lnSpc>
            </a:pPr>
            <a:r>
              <a:rPr lang="en-US" dirty="0" smtClean="0">
                <a:solidFill>
                  <a:schemeClr val="bg1">
                    <a:lumMod val="65000"/>
                  </a:schemeClr>
                </a:solidFill>
                <a:latin typeface="Arial" panose="020B0604020202020204" pitchFamily="34" charset="0"/>
                <a:ea typeface="Raleway" charset="0"/>
                <a:cs typeface="Arial" panose="020B0604020202020204" pitchFamily="34" charset="0"/>
              </a:rPr>
              <a:t>Promoting </a:t>
            </a:r>
            <a:r>
              <a:rPr lang="en-US" dirty="0">
                <a:solidFill>
                  <a:schemeClr val="bg1">
                    <a:lumMod val="65000"/>
                  </a:schemeClr>
                </a:solidFill>
                <a:latin typeface="Arial" panose="020B0604020202020204" pitchFamily="34" charset="0"/>
                <a:ea typeface="Raleway" charset="0"/>
                <a:cs typeface="Arial" panose="020B0604020202020204" pitchFamily="34" charset="0"/>
              </a:rPr>
              <a:t>healthy teeth and </a:t>
            </a:r>
            <a:r>
              <a:rPr lang="en-US" dirty="0" smtClean="0">
                <a:solidFill>
                  <a:schemeClr val="bg1">
                    <a:lumMod val="65000"/>
                  </a:schemeClr>
                </a:solidFill>
                <a:latin typeface="Arial" panose="020B0604020202020204" pitchFamily="34" charset="0"/>
                <a:ea typeface="Raleway" charset="0"/>
                <a:cs typeface="Arial" panose="020B0604020202020204" pitchFamily="34" charset="0"/>
              </a:rPr>
              <a:t>mouth</a:t>
            </a:r>
            <a:endParaRPr lang="en-US" dirty="0">
              <a:solidFill>
                <a:schemeClr val="bg1">
                  <a:lumMod val="65000"/>
                </a:schemeClr>
              </a:solidFill>
              <a:latin typeface="Arial" panose="020B0604020202020204" pitchFamily="34" charset="0"/>
              <a:ea typeface="Raleway" charset="0"/>
              <a:cs typeface="Arial" panose="020B0604020202020204" pitchFamily="34" charset="0"/>
            </a:endParaRPr>
          </a:p>
        </p:txBody>
      </p:sp>
      <p:sp>
        <p:nvSpPr>
          <p:cNvPr id="6" name="Title 3"/>
          <p:cNvSpPr txBox="1">
            <a:spLocks/>
          </p:cNvSpPr>
          <p:nvPr/>
        </p:nvSpPr>
        <p:spPr>
          <a:xfrm>
            <a:off x="0" y="716495"/>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Benefits of Essential Oils</a:t>
            </a:r>
          </a:p>
          <a:p>
            <a:pPr algn="ct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in Oral Hygiene</a:t>
            </a:r>
            <a:endPar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t="10531"/>
          <a:stretch/>
        </p:blipFill>
        <p:spPr>
          <a:xfrm>
            <a:off x="0" y="2260600"/>
            <a:ext cx="5498954" cy="3935919"/>
          </a:xfrm>
          <a:prstGeom prst="rect">
            <a:avLst/>
          </a:prstGeom>
        </p:spPr>
      </p:pic>
    </p:spTree>
    <p:extLst>
      <p:ext uri="{BB962C8B-B14F-4D97-AF65-F5344CB8AC3E}">
        <p14:creationId xmlns:p14="http://schemas.microsoft.com/office/powerpoint/2010/main" val="438560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900086" y="1892808"/>
            <a:ext cx="4639642" cy="4351338"/>
          </a:xfrm>
        </p:spPr>
        <p:txBody>
          <a:bodyPr>
            <a:normAutofit/>
          </a:bodyPr>
          <a:lstStyle/>
          <a:p>
            <a:pPr lvl="0">
              <a:lnSpc>
                <a:spcPct val="100000"/>
              </a:lnSpc>
            </a:pPr>
            <a:r>
              <a:rPr lang="en-US" sz="2400" dirty="0">
                <a:solidFill>
                  <a:schemeClr val="bg1">
                    <a:lumMod val="65000"/>
                  </a:schemeClr>
                </a:solidFill>
                <a:latin typeface="Arial" panose="020B0604020202020204" pitchFamily="34" charset="0"/>
                <a:ea typeface="Raleway" charset="0"/>
                <a:cs typeface="Arial" panose="020B0604020202020204" pitchFamily="34" charset="0"/>
              </a:rPr>
              <a:t>Beautifying skin and hair</a:t>
            </a:r>
          </a:p>
          <a:p>
            <a:pPr lvl="0">
              <a:lnSpc>
                <a:spcPct val="100000"/>
              </a:lnSpc>
            </a:pPr>
            <a:r>
              <a:rPr lang="en-US" sz="2400" dirty="0">
                <a:solidFill>
                  <a:schemeClr val="bg1">
                    <a:lumMod val="65000"/>
                  </a:schemeClr>
                </a:solidFill>
                <a:latin typeface="Arial" panose="020B0604020202020204" pitchFamily="34" charset="0"/>
                <a:ea typeface="Raleway" charset="0"/>
                <a:cs typeface="Arial" panose="020B0604020202020204" pitchFamily="34" charset="0"/>
              </a:rPr>
              <a:t>Cleansing the mouth, teeth, and gums</a:t>
            </a:r>
          </a:p>
          <a:p>
            <a:pPr lvl="0">
              <a:lnSpc>
                <a:spcPct val="100000"/>
              </a:lnSpc>
            </a:pPr>
            <a:r>
              <a:rPr lang="en-US" sz="2400" dirty="0">
                <a:solidFill>
                  <a:schemeClr val="bg1">
                    <a:lumMod val="65000"/>
                  </a:schemeClr>
                </a:solidFill>
                <a:latin typeface="Arial" panose="020B0604020202020204" pitchFamily="34" charset="0"/>
                <a:ea typeface="Raleway" charset="0"/>
                <a:cs typeface="Arial" panose="020B0604020202020204" pitchFamily="34" charset="0"/>
              </a:rPr>
              <a:t>General hygiene and beauty</a:t>
            </a:r>
            <a:endParaRPr lang="en-US" sz="2400" dirty="0">
              <a:solidFill>
                <a:schemeClr val="bg1">
                  <a:lumMod val="65000"/>
                </a:schemeClr>
              </a:solidFill>
              <a:latin typeface="Arial" panose="020B0604020202020204" pitchFamily="34" charset="0"/>
              <a:ea typeface="Raleway" charset="0"/>
              <a:cs typeface="Arial" panose="020B0604020202020204" pitchFamily="34" charset="0"/>
            </a:endParaRPr>
          </a:p>
        </p:txBody>
      </p:sp>
      <p:sp>
        <p:nvSpPr>
          <p:cNvPr id="6" name="Title 3"/>
          <p:cNvSpPr txBox="1">
            <a:spLocks/>
          </p:cNvSpPr>
          <p:nvPr/>
        </p:nvSpPr>
        <p:spPr>
          <a:xfrm>
            <a:off x="0" y="541235"/>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rPr>
              <a:t>Using Essential Oils For</a:t>
            </a:r>
            <a:br>
              <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rPr>
            </a:br>
            <a:r>
              <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rPr>
              <a:t>Personal Care</a:t>
            </a:r>
            <a:endPar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892808"/>
            <a:ext cx="6337705" cy="4370831"/>
          </a:xfrm>
          <a:prstGeom prst="rect">
            <a:avLst/>
          </a:prstGeom>
        </p:spPr>
      </p:pic>
    </p:spTree>
    <p:extLst>
      <p:ext uri="{BB962C8B-B14F-4D97-AF65-F5344CB8AC3E}">
        <p14:creationId xmlns:p14="http://schemas.microsoft.com/office/powerpoint/2010/main" val="795238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401" r="2401"/>
          <a:stretch/>
        </p:blipFill>
        <p:spPr>
          <a:xfrm>
            <a:off x="4724474" y="3915136"/>
            <a:ext cx="2234109" cy="2949168"/>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t="27032" r="65423"/>
          <a:stretch/>
        </p:blipFill>
        <p:spPr>
          <a:xfrm>
            <a:off x="8329808" y="3915136"/>
            <a:ext cx="2229334" cy="2942864"/>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3939" y="3915135"/>
            <a:ext cx="2243349" cy="2961367"/>
          </a:xfrm>
          <a:prstGeom prst="rect">
            <a:avLst/>
          </a:prstGeom>
        </p:spPr>
      </p:pic>
      <p:sp>
        <p:nvSpPr>
          <p:cNvPr id="3" name="TextBox 2"/>
          <p:cNvSpPr txBox="1"/>
          <p:nvPr/>
        </p:nvSpPr>
        <p:spPr>
          <a:xfrm>
            <a:off x="1360220" y="2298256"/>
            <a:ext cx="1936749" cy="1569660"/>
          </a:xfrm>
          <a:prstGeom prst="rect">
            <a:avLst/>
          </a:prstGeom>
          <a:noFill/>
        </p:spPr>
        <p:txBody>
          <a:bodyPr wrap="none" rtlCol="0">
            <a:spAutoFit/>
          </a:bodyPr>
          <a:lstStyle/>
          <a:p>
            <a:pPr marL="342900" indent="-342900">
              <a:buFont typeface="Arial" panose="020B0604020202020204" pitchFamily="34" charset="0"/>
              <a:buChar char="•"/>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Clove</a:t>
            </a:r>
          </a:p>
          <a:p>
            <a:pPr marL="342900" indent="-342900">
              <a:buFont typeface="Arial" panose="020B0604020202020204" pitchFamily="34" charset="0"/>
              <a:buChar char="•"/>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Cinnamon</a:t>
            </a:r>
          </a:p>
          <a:p>
            <a:pPr marL="342900" indent="-342900">
              <a:buFont typeface="Arial" panose="020B0604020202020204" pitchFamily="34" charset="0"/>
              <a:buChar char="•"/>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Cilantro </a:t>
            </a:r>
          </a:p>
          <a:p>
            <a:pPr marL="342900" indent="-342900">
              <a:buFont typeface="Arial" panose="020B0604020202020204" pitchFamily="34" charset="0"/>
              <a:buChar char="•"/>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Coriander</a:t>
            </a:r>
          </a:p>
        </p:txBody>
      </p:sp>
      <p:sp>
        <p:nvSpPr>
          <p:cNvPr id="4" name="TextBox 3"/>
          <p:cNvSpPr txBox="1"/>
          <p:nvPr/>
        </p:nvSpPr>
        <p:spPr>
          <a:xfrm>
            <a:off x="4653130" y="2298256"/>
            <a:ext cx="2380780" cy="1569660"/>
          </a:xfrm>
          <a:prstGeom prst="rect">
            <a:avLst/>
          </a:prstGeom>
          <a:noFill/>
        </p:spPr>
        <p:txBody>
          <a:bodyPr wrap="none" rtlCol="0">
            <a:spAutoFit/>
          </a:bodyPr>
          <a:lstStyle/>
          <a:p>
            <a:pPr marL="342900" indent="-342900">
              <a:buFont typeface="Arial" panose="020B0604020202020204" pitchFamily="34" charset="0"/>
              <a:buChar char="•"/>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Fennel</a:t>
            </a:r>
          </a:p>
          <a:p>
            <a:pPr marL="342900" indent="-342900">
              <a:buFont typeface="Arial" panose="020B0604020202020204" pitchFamily="34" charset="0"/>
              <a:buChar char="•"/>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Frankincense</a:t>
            </a:r>
          </a:p>
          <a:p>
            <a:pPr marL="342900" indent="-342900">
              <a:buFont typeface="Arial" panose="020B0604020202020204" pitchFamily="34" charset="0"/>
              <a:buChar char="•"/>
            </a:pPr>
            <a:r>
              <a:rPr lang="en-US" sz="2400" dirty="0" err="1" smtClean="0">
                <a:solidFill>
                  <a:schemeClr val="bg1">
                    <a:lumMod val="65000"/>
                  </a:schemeClr>
                </a:solidFill>
                <a:latin typeface="Arial" panose="020B0604020202020204" pitchFamily="34" charset="0"/>
                <a:ea typeface="Raleway" charset="0"/>
                <a:cs typeface="Arial" panose="020B0604020202020204" pitchFamily="34" charset="0"/>
              </a:rPr>
              <a:t>Helichrysum</a:t>
            </a:r>
            <a:endParaRPr lang="en-US" sz="2400" dirty="0" smtClean="0">
              <a:solidFill>
                <a:schemeClr val="bg1">
                  <a:lumMod val="65000"/>
                </a:schemeClr>
              </a:solidFill>
              <a:latin typeface="Arial" panose="020B0604020202020204" pitchFamily="34" charset="0"/>
              <a:ea typeface="Raleway" charset="0"/>
              <a:cs typeface="Arial" panose="020B0604020202020204" pitchFamily="34" charset="0"/>
            </a:endParaRPr>
          </a:p>
          <a:p>
            <a:pPr marL="342900" indent="-342900">
              <a:buFont typeface="Arial" panose="020B0604020202020204" pitchFamily="34" charset="0"/>
              <a:buChar char="•"/>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Juniper Berry</a:t>
            </a:r>
            <a:endParaRPr lang="en-US" sz="2400" dirty="0">
              <a:solidFill>
                <a:schemeClr val="bg1">
                  <a:lumMod val="65000"/>
                </a:schemeClr>
              </a:solidFill>
              <a:latin typeface="Arial" panose="020B0604020202020204" pitchFamily="34" charset="0"/>
              <a:ea typeface="Raleway" charset="0"/>
              <a:cs typeface="Arial" panose="020B0604020202020204" pitchFamily="34" charset="0"/>
            </a:endParaRPr>
          </a:p>
        </p:txBody>
      </p:sp>
      <p:sp>
        <p:nvSpPr>
          <p:cNvPr id="6" name="TextBox 5"/>
          <p:cNvSpPr txBox="1"/>
          <p:nvPr/>
        </p:nvSpPr>
        <p:spPr>
          <a:xfrm>
            <a:off x="8420367" y="2349626"/>
            <a:ext cx="2106667" cy="1200329"/>
          </a:xfrm>
          <a:prstGeom prst="rect">
            <a:avLst/>
          </a:prstGeom>
          <a:noFill/>
        </p:spPr>
        <p:txBody>
          <a:bodyPr wrap="none" rtlCol="0">
            <a:spAutoFit/>
          </a:bodyPr>
          <a:lstStyle/>
          <a:p>
            <a:pPr marL="342900" indent="-342900">
              <a:buFont typeface="Arial" panose="020B0604020202020204" pitchFamily="34" charset="0"/>
              <a:buChar char="•"/>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Lime</a:t>
            </a:r>
          </a:p>
          <a:p>
            <a:pPr marL="342900" indent="-342900">
              <a:buFont typeface="Arial" panose="020B0604020202020204" pitchFamily="34" charset="0"/>
              <a:buChar char="•"/>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Peppermint</a:t>
            </a:r>
          </a:p>
          <a:p>
            <a:pPr marL="342900" indent="-342900">
              <a:buFont typeface="Arial" panose="020B0604020202020204" pitchFamily="34" charset="0"/>
              <a:buChar char="•"/>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Spearmint</a:t>
            </a:r>
            <a:endParaRPr lang="en-US" sz="2400" dirty="0">
              <a:solidFill>
                <a:schemeClr val="bg1">
                  <a:lumMod val="65000"/>
                </a:schemeClr>
              </a:solidFill>
              <a:latin typeface="Arial" panose="020B0604020202020204" pitchFamily="34" charset="0"/>
              <a:ea typeface="Raleway" charset="0"/>
              <a:cs typeface="Arial" panose="020B0604020202020204" pitchFamily="34" charset="0"/>
            </a:endParaRPr>
          </a:p>
        </p:txBody>
      </p:sp>
      <p:sp>
        <p:nvSpPr>
          <p:cNvPr id="10" name="Title 3"/>
          <p:cNvSpPr txBox="1">
            <a:spLocks/>
          </p:cNvSpPr>
          <p:nvPr/>
        </p:nvSpPr>
        <p:spPr>
          <a:xfrm>
            <a:off x="0" y="732243"/>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The Best Essential Oils</a:t>
            </a:r>
          </a:p>
          <a:p>
            <a:pPr algn="ct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for Oral Hygiene</a:t>
            </a:r>
            <a:endPar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spTree>
    <p:extLst>
      <p:ext uri="{BB962C8B-B14F-4D97-AF65-F5344CB8AC3E}">
        <p14:creationId xmlns:p14="http://schemas.microsoft.com/office/powerpoint/2010/main" val="3688818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641819"/>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rPr>
              <a:t>Tips for Using Essential Oils</a:t>
            </a:r>
          </a:p>
          <a:p>
            <a:pPr algn="ctr"/>
            <a:r>
              <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rPr>
              <a:t>in Oral Hygiene</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2283" t="3308" r="2283" b="10863"/>
          <a:stretch/>
        </p:blipFill>
        <p:spPr>
          <a:xfrm>
            <a:off x="0" y="2020824"/>
            <a:ext cx="5679640" cy="4543712"/>
          </a:xfrm>
          <a:prstGeom prst="rect">
            <a:avLst/>
          </a:prstGeom>
        </p:spPr>
      </p:pic>
      <p:sp>
        <p:nvSpPr>
          <p:cNvPr id="8" name="Content Placeholder 2"/>
          <p:cNvSpPr>
            <a:spLocks noGrp="1"/>
          </p:cNvSpPr>
          <p:nvPr>
            <p:ph sz="half" idx="1"/>
          </p:nvPr>
        </p:nvSpPr>
        <p:spPr>
          <a:xfrm>
            <a:off x="6251448" y="2020824"/>
            <a:ext cx="5181600" cy="4351338"/>
          </a:xfrm>
        </p:spPr>
        <p:txBody>
          <a:bodyPr>
            <a:normAutofit/>
          </a:bodyPr>
          <a:lstStyle/>
          <a:p>
            <a:pPr lvl="0"/>
            <a:r>
              <a:rPr lang="en-US" sz="2400" dirty="0">
                <a:solidFill>
                  <a:schemeClr val="bg1">
                    <a:lumMod val="65000"/>
                  </a:schemeClr>
                </a:solidFill>
                <a:latin typeface="Arial" panose="020B0604020202020204" pitchFamily="34" charset="0"/>
                <a:ea typeface="Raleway" charset="0"/>
                <a:cs typeface="Arial" panose="020B0604020202020204" pitchFamily="34" charset="0"/>
              </a:rPr>
              <a:t>Dilution</a:t>
            </a:r>
          </a:p>
          <a:p>
            <a:pPr lvl="0"/>
            <a:r>
              <a:rPr lang="en-US" sz="2400" dirty="0">
                <a:solidFill>
                  <a:schemeClr val="bg1">
                    <a:lumMod val="65000"/>
                  </a:schemeClr>
                </a:solidFill>
                <a:latin typeface="Arial" panose="020B0604020202020204" pitchFamily="34" charset="0"/>
                <a:ea typeface="Raleway" charset="0"/>
                <a:cs typeface="Arial" panose="020B0604020202020204" pitchFamily="34" charset="0"/>
              </a:rPr>
              <a:t>Sensitivities</a:t>
            </a:r>
          </a:p>
          <a:p>
            <a:pPr lvl="0"/>
            <a:r>
              <a:rPr lang="en-US" sz="2400" dirty="0">
                <a:solidFill>
                  <a:schemeClr val="bg1">
                    <a:lumMod val="65000"/>
                  </a:schemeClr>
                </a:solidFill>
                <a:latin typeface="Arial" panose="020B0604020202020204" pitchFamily="34" charset="0"/>
                <a:ea typeface="Raleway" charset="0"/>
                <a:cs typeface="Arial" panose="020B0604020202020204" pitchFamily="34" charset="0"/>
              </a:rPr>
              <a:t>Children</a:t>
            </a:r>
            <a:endParaRPr lang="en-US" sz="2400" dirty="0">
              <a:solidFill>
                <a:schemeClr val="bg1">
                  <a:lumMod val="65000"/>
                </a:schemeClr>
              </a:solidFill>
              <a:latin typeface="Arial" panose="020B0604020202020204" pitchFamily="34" charset="0"/>
              <a:ea typeface="Raleway" charset="0"/>
              <a:cs typeface="Arial" panose="020B0604020202020204" pitchFamily="34" charset="0"/>
            </a:endParaRPr>
          </a:p>
        </p:txBody>
      </p:sp>
    </p:spTree>
    <p:extLst>
      <p:ext uri="{BB962C8B-B14F-4D97-AF65-F5344CB8AC3E}">
        <p14:creationId xmlns:p14="http://schemas.microsoft.com/office/powerpoint/2010/main" val="4128570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13704" y="2003205"/>
            <a:ext cx="5626608" cy="4351338"/>
          </a:xfrm>
        </p:spPr>
        <p:txBody>
          <a:bodyPr>
            <a:normAutofit/>
          </a:bodyPr>
          <a:lstStyle/>
          <a:p>
            <a:pPr>
              <a:lnSpc>
                <a:spcPct val="150000"/>
              </a:lnSpc>
            </a:pPr>
            <a:r>
              <a:rPr lang="en-US" sz="2400" dirty="0">
                <a:solidFill>
                  <a:schemeClr val="bg1">
                    <a:lumMod val="65000"/>
                  </a:schemeClr>
                </a:solidFill>
                <a:latin typeface="Arial" panose="020B0604020202020204" pitchFamily="34" charset="0"/>
                <a:ea typeface="Raleway" charset="0"/>
                <a:cs typeface="Arial" panose="020B0604020202020204" pitchFamily="34" charset="0"/>
              </a:rPr>
              <a:t>Add oils to toothbrush or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toothpaste</a:t>
            </a:r>
            <a:endParaRPr lang="en-US" sz="2600" dirty="0">
              <a:solidFill>
                <a:schemeClr val="bg1">
                  <a:lumMod val="65000"/>
                </a:schemeClr>
              </a:solidFill>
              <a:latin typeface="Arial" panose="020B0604020202020204" pitchFamily="34" charset="0"/>
              <a:ea typeface="Raleway" charset="0"/>
              <a:cs typeface="Arial" panose="020B0604020202020204" pitchFamily="34" charset="0"/>
            </a:endParaRPr>
          </a:p>
          <a:p>
            <a:pPr marL="0" lvl="0" indent="0">
              <a:lnSpc>
                <a:spcPct val="150000"/>
              </a:lnSpc>
              <a:buNone/>
            </a:pPr>
            <a:r>
              <a:rPr lang="en-US" sz="2400" b="1" dirty="0">
                <a:solidFill>
                  <a:schemeClr val="bg1">
                    <a:lumMod val="65000"/>
                  </a:schemeClr>
                </a:solidFill>
                <a:latin typeface="Arial" panose="020B0604020202020204" pitchFamily="34" charset="0"/>
                <a:ea typeface="Raleway" charset="0"/>
                <a:cs typeface="Arial" panose="020B0604020202020204" pitchFamily="34" charset="0"/>
              </a:rPr>
              <a:t>Essential Oil Mouthwash</a:t>
            </a:r>
          </a:p>
          <a:p>
            <a:pPr marL="228600" lvl="1">
              <a:lnSpc>
                <a:spcPct val="100000"/>
              </a:lnSpc>
              <a:spcBef>
                <a:spcPts val="1000"/>
              </a:spcBef>
            </a:pPr>
            <a:r>
              <a:rPr lang="en-US" dirty="0">
                <a:solidFill>
                  <a:schemeClr val="bg1">
                    <a:lumMod val="65000"/>
                  </a:schemeClr>
                </a:solidFill>
                <a:latin typeface="Arial" panose="020B0604020202020204" pitchFamily="34" charset="0"/>
                <a:ea typeface="Raleway" charset="0"/>
                <a:cs typeface="Arial" panose="020B0604020202020204" pitchFamily="34" charset="0"/>
              </a:rPr>
              <a:t>1 drop Spearmint oil</a:t>
            </a:r>
            <a:br>
              <a:rPr lang="en-US" dirty="0">
                <a:solidFill>
                  <a:schemeClr val="bg1">
                    <a:lumMod val="65000"/>
                  </a:schemeClr>
                </a:solidFill>
                <a:latin typeface="Arial" panose="020B0604020202020204" pitchFamily="34" charset="0"/>
                <a:ea typeface="Raleway" charset="0"/>
                <a:cs typeface="Arial" panose="020B0604020202020204" pitchFamily="34" charset="0"/>
              </a:rPr>
            </a:br>
            <a:r>
              <a:rPr lang="en-US" dirty="0">
                <a:solidFill>
                  <a:schemeClr val="bg1">
                    <a:lumMod val="65000"/>
                  </a:schemeClr>
                </a:solidFill>
                <a:latin typeface="Arial" panose="020B0604020202020204" pitchFamily="34" charset="0"/>
                <a:ea typeface="Raleway" charset="0"/>
                <a:cs typeface="Arial" panose="020B0604020202020204" pitchFamily="34" charset="0"/>
              </a:rPr>
              <a:t>2 oz. water</a:t>
            </a:r>
          </a:p>
          <a:p>
            <a:pPr marL="228600" lvl="1">
              <a:lnSpc>
                <a:spcPct val="100000"/>
              </a:lnSpc>
              <a:spcBef>
                <a:spcPts val="1000"/>
              </a:spcBef>
            </a:pPr>
            <a:r>
              <a:rPr lang="en-US" dirty="0">
                <a:solidFill>
                  <a:schemeClr val="bg1">
                    <a:lumMod val="65000"/>
                  </a:schemeClr>
                </a:solidFill>
                <a:latin typeface="Arial" panose="020B0604020202020204" pitchFamily="34" charset="0"/>
                <a:ea typeface="Raleway" charset="0"/>
                <a:cs typeface="Arial" panose="020B0604020202020204" pitchFamily="34" charset="0"/>
              </a:rPr>
              <a:t>1 drop Cinnamon oil</a:t>
            </a:r>
            <a:br>
              <a:rPr lang="en-US" dirty="0">
                <a:solidFill>
                  <a:schemeClr val="bg1">
                    <a:lumMod val="65000"/>
                  </a:schemeClr>
                </a:solidFill>
                <a:latin typeface="Arial" panose="020B0604020202020204" pitchFamily="34" charset="0"/>
                <a:ea typeface="Raleway" charset="0"/>
                <a:cs typeface="Arial" panose="020B0604020202020204" pitchFamily="34" charset="0"/>
              </a:rPr>
            </a:br>
            <a:r>
              <a:rPr lang="en-US" dirty="0">
                <a:solidFill>
                  <a:schemeClr val="bg1">
                    <a:lumMod val="65000"/>
                  </a:schemeClr>
                </a:solidFill>
                <a:latin typeface="Arial" panose="020B0604020202020204" pitchFamily="34" charset="0"/>
                <a:ea typeface="Raleway" charset="0"/>
                <a:cs typeface="Arial" panose="020B0604020202020204" pitchFamily="34" charset="0"/>
              </a:rPr>
              <a:t>2 oz. water</a:t>
            </a:r>
          </a:p>
          <a:p>
            <a:pPr marL="228600" lvl="1">
              <a:lnSpc>
                <a:spcPct val="100000"/>
              </a:lnSpc>
              <a:spcBef>
                <a:spcPts val="1000"/>
              </a:spcBef>
            </a:pPr>
            <a:r>
              <a:rPr lang="en-US" dirty="0">
                <a:solidFill>
                  <a:schemeClr val="bg1">
                    <a:lumMod val="65000"/>
                  </a:schemeClr>
                </a:solidFill>
                <a:latin typeface="Arial" panose="020B0604020202020204" pitchFamily="34" charset="0"/>
                <a:ea typeface="Raleway" charset="0"/>
                <a:cs typeface="Arial" panose="020B0604020202020204" pitchFamily="34" charset="0"/>
              </a:rPr>
              <a:t>1 drop Eucalyptus</a:t>
            </a:r>
            <a:br>
              <a:rPr lang="en-US" dirty="0">
                <a:solidFill>
                  <a:schemeClr val="bg1">
                    <a:lumMod val="65000"/>
                  </a:schemeClr>
                </a:solidFill>
                <a:latin typeface="Arial" panose="020B0604020202020204" pitchFamily="34" charset="0"/>
                <a:ea typeface="Raleway" charset="0"/>
                <a:cs typeface="Arial" panose="020B0604020202020204" pitchFamily="34" charset="0"/>
              </a:rPr>
            </a:br>
            <a:r>
              <a:rPr lang="en-US" dirty="0">
                <a:solidFill>
                  <a:schemeClr val="bg1">
                    <a:lumMod val="65000"/>
                  </a:schemeClr>
                </a:solidFill>
                <a:latin typeface="Arial" panose="020B0604020202020204" pitchFamily="34" charset="0"/>
                <a:ea typeface="Raleway" charset="0"/>
                <a:cs typeface="Arial" panose="020B0604020202020204" pitchFamily="34" charset="0"/>
              </a:rPr>
              <a:t>1 drop Lemon</a:t>
            </a:r>
            <a:br>
              <a:rPr lang="en-US" dirty="0">
                <a:solidFill>
                  <a:schemeClr val="bg1">
                    <a:lumMod val="65000"/>
                  </a:schemeClr>
                </a:solidFill>
                <a:latin typeface="Arial" panose="020B0604020202020204" pitchFamily="34" charset="0"/>
                <a:ea typeface="Raleway" charset="0"/>
                <a:cs typeface="Arial" panose="020B0604020202020204" pitchFamily="34" charset="0"/>
              </a:rPr>
            </a:br>
            <a:r>
              <a:rPr lang="en-US" dirty="0">
                <a:solidFill>
                  <a:schemeClr val="bg1">
                    <a:lumMod val="65000"/>
                  </a:schemeClr>
                </a:solidFill>
                <a:latin typeface="Arial" panose="020B0604020202020204" pitchFamily="34" charset="0"/>
                <a:ea typeface="Raleway" charset="0"/>
                <a:cs typeface="Arial" panose="020B0604020202020204" pitchFamily="34" charset="0"/>
              </a:rPr>
              <a:t>2 oz. water</a:t>
            </a:r>
            <a:endParaRPr lang="en-US" dirty="0">
              <a:solidFill>
                <a:schemeClr val="bg1">
                  <a:lumMod val="65000"/>
                </a:schemeClr>
              </a:solidFill>
              <a:latin typeface="Arial" panose="020B0604020202020204" pitchFamily="34" charset="0"/>
              <a:ea typeface="Raleway" charset="0"/>
              <a:cs typeface="Arial" panose="020B0604020202020204" pitchFamily="34" charset="0"/>
            </a:endParaRPr>
          </a:p>
        </p:txBody>
      </p:sp>
      <p:sp>
        <p:nvSpPr>
          <p:cNvPr id="6" name="Title 3"/>
          <p:cNvSpPr txBox="1">
            <a:spLocks/>
          </p:cNvSpPr>
          <p:nvPr/>
        </p:nvSpPr>
        <p:spPr>
          <a:xfrm>
            <a:off x="0" y="623531"/>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dirty="0">
                <a:solidFill>
                  <a:schemeClr val="tx1">
                    <a:lumMod val="50000"/>
                    <a:lumOff val="50000"/>
                  </a:schemeClr>
                </a:solidFill>
                <a:latin typeface="Arial" panose="020B0604020202020204" pitchFamily="34" charset="0"/>
                <a:ea typeface="Raleway Medium" charset="0"/>
                <a:cs typeface="Arial" panose="020B0604020202020204" pitchFamily="34" charset="0"/>
              </a:rPr>
              <a:t>Using Essential Oils</a:t>
            </a:r>
          </a:p>
          <a:p>
            <a:pPr algn="ctr"/>
            <a:r>
              <a:rPr lang="en-US" sz="4800" dirty="0">
                <a:solidFill>
                  <a:schemeClr val="tx1">
                    <a:lumMod val="50000"/>
                    <a:lumOff val="50000"/>
                  </a:schemeClr>
                </a:solidFill>
                <a:latin typeface="Arial" panose="020B0604020202020204" pitchFamily="34" charset="0"/>
                <a:ea typeface="Raleway Medium" charset="0"/>
                <a:cs typeface="Arial" panose="020B0604020202020204" pitchFamily="34" charset="0"/>
              </a:rPr>
              <a:t>in Daily Oral Care</a:t>
            </a:r>
            <a:endParaRPr lang="en-US" sz="48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003205"/>
            <a:ext cx="5477256" cy="4381805"/>
          </a:xfrm>
          <a:prstGeom prst="rect">
            <a:avLst/>
          </a:prstGeom>
        </p:spPr>
      </p:pic>
    </p:spTree>
    <p:extLst>
      <p:ext uri="{BB962C8B-B14F-4D97-AF65-F5344CB8AC3E}">
        <p14:creationId xmlns:p14="http://schemas.microsoft.com/office/powerpoint/2010/main" val="19276074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21096" y="2192020"/>
            <a:ext cx="6136532" cy="4351338"/>
          </a:xfrm>
        </p:spPr>
        <p:txBody>
          <a:bodyPr>
            <a:normAutofit/>
          </a:bodyPr>
          <a:lstStyle/>
          <a:p>
            <a:pPr>
              <a:lnSpc>
                <a:spcPct val="100000"/>
              </a:lnSpc>
            </a:pPr>
            <a:r>
              <a:rPr lang="en-US" sz="2400" dirty="0">
                <a:solidFill>
                  <a:schemeClr val="bg1">
                    <a:lumMod val="65000"/>
                  </a:schemeClr>
                </a:solidFill>
                <a:latin typeface="Arial" panose="020B0604020202020204" pitchFamily="34" charset="0"/>
                <a:ea typeface="Raleway" charset="0"/>
                <a:cs typeface="Arial" panose="020B0604020202020204" pitchFamily="34" charset="0"/>
              </a:rPr>
              <a:t>dōTERRA On Guard</a:t>
            </a:r>
            <a:r>
              <a:rPr lang="en-US" sz="2400" baseline="30000" dirty="0">
                <a:solidFill>
                  <a:schemeClr val="bg1">
                    <a:lumMod val="65000"/>
                  </a:schemeClr>
                </a:solidFill>
                <a:latin typeface="Arial" panose="020B0604020202020204" pitchFamily="34" charset="0"/>
                <a:ea typeface="Raleway" charset="0"/>
                <a:cs typeface="Arial" panose="020B0604020202020204" pitchFamily="34" charset="0"/>
              </a:rPr>
              <a:t>®</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 Natural Whitening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Toothpaste</a:t>
            </a:r>
            <a:endParaRPr lang="en-US" sz="2400" dirty="0">
              <a:solidFill>
                <a:schemeClr val="bg1">
                  <a:lumMod val="65000"/>
                </a:schemeClr>
              </a:solidFill>
              <a:latin typeface="Arial" panose="020B0604020202020204" pitchFamily="34" charset="0"/>
              <a:ea typeface="Raleway" charset="0"/>
              <a:cs typeface="Arial" panose="020B0604020202020204" pitchFamily="34" charset="0"/>
            </a:endParaRPr>
          </a:p>
          <a:p>
            <a:pPr>
              <a:lnSpc>
                <a:spcPct val="100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Peppermint </a:t>
            </a:r>
            <a:r>
              <a:rPr lang="en-US" sz="2400" dirty="0" err="1">
                <a:solidFill>
                  <a:schemeClr val="bg1">
                    <a:lumMod val="65000"/>
                  </a:schemeClr>
                </a:solidFill>
                <a:latin typeface="Arial" panose="020B0604020202020204" pitchFamily="34" charset="0"/>
                <a:ea typeface="Raleway" charset="0"/>
                <a:cs typeface="Arial" panose="020B0604020202020204" pitchFamily="34" charset="0"/>
              </a:rPr>
              <a:t>beadlets</a:t>
            </a:r>
            <a:endParaRPr lang="en-US" sz="2400" dirty="0">
              <a:solidFill>
                <a:schemeClr val="bg1">
                  <a:lumMod val="65000"/>
                </a:schemeClr>
              </a:solidFill>
              <a:latin typeface="Arial" panose="020B0604020202020204" pitchFamily="34" charset="0"/>
              <a:ea typeface="Raleway" charset="0"/>
              <a:cs typeface="Arial" panose="020B0604020202020204" pitchFamily="34" charset="0"/>
            </a:endParaRPr>
          </a:p>
        </p:txBody>
      </p:sp>
      <p:sp>
        <p:nvSpPr>
          <p:cNvPr id="5" name="Title 3"/>
          <p:cNvSpPr txBox="1">
            <a:spLocks/>
          </p:cNvSpPr>
          <p:nvPr/>
        </p:nvSpPr>
        <p:spPr>
          <a:xfrm>
            <a:off x="0" y="449795"/>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d</a:t>
            </a:r>
            <a:r>
              <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rPr>
              <a:t>ō</a:t>
            </a: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TERRA  Oral Hygiene Products</a:t>
            </a:r>
            <a:endPar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53858"/>
            <a:ext cx="4889500" cy="4889500"/>
          </a:xfrm>
          <a:prstGeom prst="rect">
            <a:avLst/>
          </a:prstGeom>
        </p:spPr>
      </p:pic>
    </p:spTree>
    <p:extLst>
      <p:ext uri="{BB962C8B-B14F-4D97-AF65-F5344CB8AC3E}">
        <p14:creationId xmlns:p14="http://schemas.microsoft.com/office/powerpoint/2010/main" val="1334862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011045"/>
            <a:ext cx="5295900" cy="4236720"/>
          </a:xfrm>
          <a:prstGeom prst="rect">
            <a:avLst/>
          </a:prstGeom>
        </p:spPr>
      </p:pic>
      <p:sp>
        <p:nvSpPr>
          <p:cNvPr id="4" name="Title 3"/>
          <p:cNvSpPr>
            <a:spLocks noGrp="1"/>
          </p:cNvSpPr>
          <p:nvPr>
            <p:ph type="title"/>
          </p:nvPr>
        </p:nvSpPr>
        <p:spPr/>
        <p:txBody>
          <a:bodyPr>
            <a:noAutofit/>
          </a:bodyPr>
          <a:lstStyle/>
          <a:p>
            <a:pPr algn="ctr"/>
            <a:r>
              <a:rPr lang="en-US" sz="4800" dirty="0">
                <a:solidFill>
                  <a:schemeClr val="tx1">
                    <a:lumMod val="50000"/>
                    <a:lumOff val="50000"/>
                  </a:schemeClr>
                </a:solidFill>
                <a:latin typeface="Arial" panose="020B0604020202020204" pitchFamily="34" charset="0"/>
                <a:ea typeface="Raleway Medium" charset="0"/>
                <a:cs typeface="Arial" panose="020B0604020202020204" pitchFamily="34" charset="0"/>
              </a:rPr>
              <a:t>Other </a:t>
            </a:r>
            <a:r>
              <a:rPr lang="en-US" sz="48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Ideas For Using Essential Oils</a:t>
            </a:r>
            <a:br>
              <a:rPr lang="en-US" sz="48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br>
            <a:r>
              <a:rPr lang="en-US" sz="48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During Your Daily Hygiene Routine</a:t>
            </a:r>
            <a:endParaRPr lang="en-US" sz="48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sp>
        <p:nvSpPr>
          <p:cNvPr id="6" name="Content Placeholder 5"/>
          <p:cNvSpPr>
            <a:spLocks noGrp="1"/>
          </p:cNvSpPr>
          <p:nvPr>
            <p:ph sz="half" idx="2"/>
          </p:nvPr>
        </p:nvSpPr>
        <p:spPr>
          <a:xfrm>
            <a:off x="6096000" y="2011045"/>
            <a:ext cx="5308600" cy="4260247"/>
          </a:xfrm>
        </p:spPr>
        <p:txBody>
          <a:bodyPr>
            <a:normAutofit/>
          </a:bodyPr>
          <a:lstStyle/>
          <a:p>
            <a:pPr lvl="0">
              <a:lnSpc>
                <a:spcPct val="100000"/>
              </a:lnSpc>
            </a:pPr>
            <a:r>
              <a:rPr lang="en-US" sz="2400" dirty="0">
                <a:solidFill>
                  <a:schemeClr val="bg1">
                    <a:lumMod val="65000"/>
                  </a:schemeClr>
                </a:solidFill>
                <a:latin typeface="Arial" panose="020B0604020202020204" pitchFamily="34" charset="0"/>
                <a:ea typeface="Raleway" charset="0"/>
                <a:cs typeface="Arial" panose="020B0604020202020204" pitchFamily="34" charset="0"/>
              </a:rPr>
              <a:t>Showering and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bathing</a:t>
            </a:r>
          </a:p>
          <a:p>
            <a:pPr lvl="0">
              <a:lnSpc>
                <a:spcPct val="100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Shaving</a:t>
            </a:r>
          </a:p>
          <a:p>
            <a:pPr lvl="0">
              <a:lnSpc>
                <a:spcPct val="100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Deodorant</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 perfume, and cologne </a:t>
            </a:r>
            <a:endParaRPr lang="en-US" sz="2400" dirty="0" smtClean="0">
              <a:solidFill>
                <a:schemeClr val="bg1">
                  <a:lumMod val="65000"/>
                </a:schemeClr>
              </a:solidFill>
              <a:latin typeface="Arial" panose="020B0604020202020204" pitchFamily="34" charset="0"/>
              <a:ea typeface="Raleway" charset="0"/>
              <a:cs typeface="Arial" panose="020B0604020202020204" pitchFamily="34" charset="0"/>
            </a:endParaRPr>
          </a:p>
          <a:p>
            <a:pPr lvl="0">
              <a:lnSpc>
                <a:spcPct val="100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Fingernails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and toenails</a:t>
            </a:r>
          </a:p>
        </p:txBody>
      </p:sp>
    </p:spTree>
    <p:extLst>
      <p:ext uri="{BB962C8B-B14F-4D97-AF65-F5344CB8AC3E}">
        <p14:creationId xmlns:p14="http://schemas.microsoft.com/office/powerpoint/2010/main" val="14439719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94549"/>
            <a:ext cx="12192000" cy="1325563"/>
          </a:xfrm>
        </p:spPr>
        <p:txBody>
          <a:bodyPr>
            <a:normAutofit/>
          </a:bodyPr>
          <a:lstStyle/>
          <a:p>
            <a:pPr algn="ctr"/>
            <a:r>
              <a:rPr lang="en-US" sz="8800" dirty="0">
                <a:solidFill>
                  <a:srgbClr val="92D050"/>
                </a:solidFill>
                <a:latin typeface="Arial" panose="020B0604020202020204" pitchFamily="34" charset="0"/>
                <a:ea typeface="Raleway" charset="0"/>
                <a:cs typeface="Arial" panose="020B0604020202020204" pitchFamily="34" charset="0"/>
              </a:rPr>
              <a:t>Questions? </a:t>
            </a:r>
          </a:p>
        </p:txBody>
      </p:sp>
    </p:spTree>
    <p:extLst>
      <p:ext uri="{BB962C8B-B14F-4D97-AF65-F5344CB8AC3E}">
        <p14:creationId xmlns:p14="http://schemas.microsoft.com/office/powerpoint/2010/main" val="416017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790358" y="1810512"/>
            <a:ext cx="4996258" cy="4351338"/>
          </a:xfrm>
        </p:spPr>
        <p:txBody>
          <a:bodyPr>
            <a:normAutofit/>
          </a:bodyPr>
          <a:lstStyle/>
          <a:p>
            <a:pPr lvl="0"/>
            <a:r>
              <a:rPr lang="en-US" sz="2400" dirty="0">
                <a:solidFill>
                  <a:schemeClr val="bg1">
                    <a:lumMod val="65000"/>
                  </a:schemeClr>
                </a:solidFill>
                <a:latin typeface="Arial" panose="020B0604020202020204" pitchFamily="34" charset="0"/>
                <a:ea typeface="Raleway" charset="0"/>
                <a:cs typeface="Arial" panose="020B0604020202020204" pitchFamily="34" charset="0"/>
              </a:rPr>
              <a:t>Pure, safe, non-toxic</a:t>
            </a:r>
          </a:p>
          <a:p>
            <a:pPr lvl="0"/>
            <a:r>
              <a:rPr lang="en-US" sz="2400" dirty="0">
                <a:solidFill>
                  <a:schemeClr val="bg1">
                    <a:lumMod val="65000"/>
                  </a:schemeClr>
                </a:solidFill>
                <a:latin typeface="Arial" panose="020B0604020202020204" pitchFamily="34" charset="0"/>
                <a:ea typeface="Raleway" charset="0"/>
                <a:cs typeface="Arial" panose="020B0604020202020204" pitchFamily="34" charset="0"/>
              </a:rPr>
              <a:t>Easy to incorporate into your daily routine</a:t>
            </a:r>
          </a:p>
          <a:p>
            <a:pPr lvl="0"/>
            <a:r>
              <a:rPr lang="en-US" sz="2400" dirty="0">
                <a:solidFill>
                  <a:schemeClr val="bg1">
                    <a:lumMod val="65000"/>
                  </a:schemeClr>
                </a:solidFill>
                <a:latin typeface="Arial" panose="020B0604020202020204" pitchFamily="34" charset="0"/>
                <a:ea typeface="Raleway" charset="0"/>
                <a:cs typeface="Arial" panose="020B0604020202020204" pitchFamily="34" charset="0"/>
              </a:rPr>
              <a:t>Simultaneously provides aromatic benefits</a:t>
            </a:r>
            <a:endParaRPr lang="en-US" sz="2400" dirty="0">
              <a:solidFill>
                <a:schemeClr val="bg1">
                  <a:lumMod val="65000"/>
                </a:schemeClr>
              </a:solidFill>
              <a:latin typeface="Arial" panose="020B0604020202020204" pitchFamily="34" charset="0"/>
              <a:ea typeface="Raleway" charset="0"/>
              <a:cs typeface="Arial" panose="020B0604020202020204" pitchFamily="34" charset="0"/>
            </a:endParaRPr>
          </a:p>
        </p:txBody>
      </p:sp>
      <p:sp>
        <p:nvSpPr>
          <p:cNvPr id="6" name="Title 3"/>
          <p:cNvSpPr txBox="1">
            <a:spLocks/>
          </p:cNvSpPr>
          <p:nvPr/>
        </p:nvSpPr>
        <p:spPr>
          <a:xfrm>
            <a:off x="0" y="495515"/>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rPr>
              <a:t>Why Use Essential Oils in a</a:t>
            </a:r>
            <a:br>
              <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rPr>
            </a:br>
            <a:r>
              <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rPr>
              <a:t>Personal Care?</a:t>
            </a:r>
            <a:endPar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6836" t="15253" r="9731" b="25321"/>
          <a:stretch/>
        </p:blipFill>
        <p:spPr>
          <a:xfrm>
            <a:off x="0" y="1810512"/>
            <a:ext cx="6264991" cy="4462271"/>
          </a:xfrm>
          <a:prstGeom prst="rect">
            <a:avLst/>
          </a:prstGeom>
        </p:spPr>
      </p:pic>
    </p:spTree>
    <p:extLst>
      <p:ext uri="{BB962C8B-B14F-4D97-AF65-F5344CB8AC3E}">
        <p14:creationId xmlns:p14="http://schemas.microsoft.com/office/powerpoint/2010/main" val="1309761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437888"/>
            <a:ext cx="12192000" cy="7643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Essential Oils and Skin</a:t>
            </a:r>
            <a:endPar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8761" y="1402426"/>
            <a:ext cx="8174477" cy="5455574"/>
          </a:xfrm>
          <a:prstGeom prst="rect">
            <a:avLst/>
          </a:prstGeom>
        </p:spPr>
      </p:pic>
    </p:spTree>
    <p:extLst>
      <p:ext uri="{BB962C8B-B14F-4D97-AF65-F5344CB8AC3E}">
        <p14:creationId xmlns:p14="http://schemas.microsoft.com/office/powerpoint/2010/main" val="313639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900672" y="1692613"/>
            <a:ext cx="5181600" cy="4351338"/>
          </a:xfrm>
        </p:spPr>
        <p:txBody>
          <a:bodyPr>
            <a:normAutofit/>
          </a:bodyPr>
          <a:lstStyle/>
          <a:p>
            <a:pPr lvl="0">
              <a:lnSpc>
                <a:spcPct val="100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Cleansing and purifying properties</a:t>
            </a:r>
          </a:p>
          <a:p>
            <a:pPr lvl="0">
              <a:lnSpc>
                <a:spcPct val="100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Soothing properties</a:t>
            </a:r>
          </a:p>
          <a:p>
            <a:pPr lvl="0">
              <a:lnSpc>
                <a:spcPct val="1000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Nurturing for the skin</a:t>
            </a:r>
            <a:endParaRPr lang="en-US" sz="2400" dirty="0">
              <a:solidFill>
                <a:schemeClr val="bg1">
                  <a:lumMod val="65000"/>
                </a:schemeClr>
              </a:solidFill>
              <a:latin typeface="Arial" panose="020B0604020202020204" pitchFamily="34" charset="0"/>
              <a:ea typeface="Raleway" charset="0"/>
              <a:cs typeface="Arial" panose="020B0604020202020204" pitchFamily="34" charset="0"/>
            </a:endParaRPr>
          </a:p>
        </p:txBody>
      </p:sp>
      <p:sp>
        <p:nvSpPr>
          <p:cNvPr id="6" name="Title 3"/>
          <p:cNvSpPr txBox="1">
            <a:spLocks/>
          </p:cNvSpPr>
          <p:nvPr/>
        </p:nvSpPr>
        <p:spPr>
          <a:xfrm>
            <a:off x="0" y="449795"/>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Benefits of Essential Oils for Skin</a:t>
            </a:r>
            <a:endPar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692613"/>
            <a:ext cx="6354316" cy="4241843"/>
          </a:xfrm>
          <a:prstGeom prst="rect">
            <a:avLst/>
          </a:prstGeom>
        </p:spPr>
      </p:pic>
    </p:spTree>
    <p:extLst>
      <p:ext uri="{BB962C8B-B14F-4D97-AF65-F5344CB8AC3E}">
        <p14:creationId xmlns:p14="http://schemas.microsoft.com/office/powerpoint/2010/main" val="1564723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44253" y="5828623"/>
            <a:ext cx="10941390" cy="646331"/>
          </a:xfrm>
          <a:prstGeom prst="rect">
            <a:avLst/>
          </a:prstGeom>
          <a:noFill/>
        </p:spPr>
        <p:txBody>
          <a:bodyPr wrap="square" rtlCol="0">
            <a:spAutoFit/>
          </a:bodyPr>
          <a:lstStyle/>
          <a:p>
            <a:r>
              <a:rPr lang="en-US" dirty="0" smtClean="0">
                <a:solidFill>
                  <a:schemeClr val="bg1">
                    <a:lumMod val="65000"/>
                  </a:schemeClr>
                </a:solidFill>
                <a:latin typeface="Arial" panose="020B0604020202020204" pitchFamily="34" charset="0"/>
                <a:ea typeface="Raleway" charset="0"/>
                <a:cs typeface="Arial" panose="020B0604020202020204" pitchFamily="34" charset="0"/>
              </a:rPr>
              <a:t>*For sensitive skin dilute oils with Fractionated Coconut Oil and avoid applying to eyes and other sensitive areas. Avoid sunlight or UV rays for up to 12 hours after applying citrus oils.</a:t>
            </a:r>
            <a:endParaRPr lang="en-US" dirty="0">
              <a:solidFill>
                <a:schemeClr val="bg1">
                  <a:lumMod val="65000"/>
                </a:schemeClr>
              </a:solidFill>
              <a:latin typeface="Arial" panose="020B0604020202020204" pitchFamily="34" charset="0"/>
              <a:ea typeface="Raleway" charset="0"/>
              <a:cs typeface="Arial" panose="020B0604020202020204" pitchFamily="34" charset="0"/>
            </a:endParaRPr>
          </a:p>
        </p:txBody>
      </p:sp>
      <p:sp>
        <p:nvSpPr>
          <p:cNvPr id="9" name="Title 3"/>
          <p:cNvSpPr txBox="1">
            <a:spLocks/>
          </p:cNvSpPr>
          <p:nvPr/>
        </p:nvSpPr>
        <p:spPr>
          <a:xfrm>
            <a:off x="0" y="449795"/>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The Best Essential Oils for Skin</a:t>
            </a:r>
            <a:endParaRPr lang="en-US" sz="54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grpSp>
        <p:nvGrpSpPr>
          <p:cNvPr id="16" name="Group 15"/>
          <p:cNvGrpSpPr/>
          <p:nvPr/>
        </p:nvGrpSpPr>
        <p:grpSpPr>
          <a:xfrm>
            <a:off x="313152" y="1248652"/>
            <a:ext cx="11048297" cy="4624744"/>
            <a:chOff x="313152" y="1248652"/>
            <a:chExt cx="11048297" cy="4624744"/>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752" t="14573" r="52946" b="67838"/>
            <a:stretch/>
          </p:blipFill>
          <p:spPr>
            <a:xfrm>
              <a:off x="313152" y="1248652"/>
              <a:ext cx="3842300" cy="1873927"/>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48746" t="15319" b="61986"/>
            <a:stretch/>
          </p:blipFill>
          <p:spPr>
            <a:xfrm>
              <a:off x="4017278" y="1317542"/>
              <a:ext cx="3857748" cy="2264411"/>
            </a:xfrm>
            <a:prstGeom prst="rect">
              <a:avLst/>
            </a:prstGeom>
          </p:spPr>
        </p:pic>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t="31281" r="50125" b="45390"/>
            <a:stretch/>
          </p:blipFill>
          <p:spPr>
            <a:xfrm>
              <a:off x="331655" y="3537181"/>
              <a:ext cx="3767846" cy="2336215"/>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50250" t="38015" r="4889" b="40993"/>
            <a:stretch/>
          </p:blipFill>
          <p:spPr>
            <a:xfrm>
              <a:off x="7792803" y="1368219"/>
              <a:ext cx="3568646" cy="2213734"/>
            </a:xfrm>
            <a:prstGeom prst="rect">
              <a:avLst/>
            </a:prstGeom>
          </p:spPr>
        </p:pic>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5396" t="54947" r="54341" b="32625"/>
            <a:stretch/>
          </p:blipFill>
          <p:spPr>
            <a:xfrm>
              <a:off x="3935055" y="3581953"/>
              <a:ext cx="3655578" cy="1495885"/>
            </a:xfrm>
            <a:prstGeom prst="rect">
              <a:avLst/>
            </a:prstGeom>
          </p:spPr>
        </p:pic>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l="4497" t="67529" r="52571" b="11490"/>
            <a:stretch/>
          </p:blipFill>
          <p:spPr>
            <a:xfrm>
              <a:off x="7878405" y="3482502"/>
              <a:ext cx="3397441" cy="2200934"/>
            </a:xfrm>
            <a:prstGeom prst="rect">
              <a:avLst/>
            </a:prstGeom>
          </p:spPr>
        </p:pic>
      </p:grpSp>
    </p:spTree>
    <p:extLst>
      <p:ext uri="{BB962C8B-B14F-4D97-AF65-F5344CB8AC3E}">
        <p14:creationId xmlns:p14="http://schemas.microsoft.com/office/powerpoint/2010/main" val="2805710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5947203" y="1504806"/>
            <a:ext cx="6027546" cy="3899298"/>
          </a:xfrm>
        </p:spPr>
        <p:txBody>
          <a:bodyPr>
            <a:normAutofit fontScale="92500" lnSpcReduction="10000"/>
          </a:bodyPr>
          <a:lstStyle/>
          <a:p>
            <a:pPr lvl="0">
              <a:lnSpc>
                <a:spcPct val="110000"/>
              </a:lnSpc>
            </a:pPr>
            <a:r>
              <a:rPr lang="en-US" sz="2600" dirty="0">
                <a:solidFill>
                  <a:schemeClr val="bg1">
                    <a:lumMod val="65000"/>
                  </a:schemeClr>
                </a:solidFill>
                <a:latin typeface="Arial" panose="020B0604020202020204" pitchFamily="34" charset="0"/>
                <a:ea typeface="Raleway" charset="0"/>
                <a:cs typeface="Arial" panose="020B0604020202020204" pitchFamily="34" charset="0"/>
              </a:rPr>
              <a:t>Dilution: carrier oils, cleansers, moisturizers, etc.</a:t>
            </a:r>
          </a:p>
          <a:p>
            <a:pPr lvl="0">
              <a:lnSpc>
                <a:spcPct val="110000"/>
              </a:lnSpc>
            </a:pPr>
            <a:r>
              <a:rPr lang="en-US" sz="2600" dirty="0">
                <a:solidFill>
                  <a:schemeClr val="bg1">
                    <a:lumMod val="65000"/>
                  </a:schemeClr>
                </a:solidFill>
                <a:latin typeface="Arial" panose="020B0604020202020204" pitchFamily="34" charset="0"/>
                <a:ea typeface="Raleway" charset="0"/>
                <a:cs typeface="Arial" panose="020B0604020202020204" pitchFamily="34" charset="0"/>
              </a:rPr>
              <a:t>Sensitive skin</a:t>
            </a:r>
          </a:p>
          <a:p>
            <a:pPr lvl="0">
              <a:lnSpc>
                <a:spcPct val="110000"/>
              </a:lnSpc>
            </a:pPr>
            <a:r>
              <a:rPr lang="en-US" sz="2600" dirty="0">
                <a:solidFill>
                  <a:schemeClr val="bg1">
                    <a:lumMod val="65000"/>
                  </a:schemeClr>
                </a:solidFill>
                <a:latin typeface="Arial" panose="020B0604020202020204" pitchFamily="34" charset="0"/>
                <a:ea typeface="Raleway" charset="0"/>
                <a:cs typeface="Arial" panose="020B0604020202020204" pitchFamily="34" charset="0"/>
              </a:rPr>
              <a:t>Topical use with children</a:t>
            </a:r>
          </a:p>
          <a:p>
            <a:pPr lvl="0">
              <a:lnSpc>
                <a:spcPct val="110000"/>
              </a:lnSpc>
            </a:pPr>
            <a:r>
              <a:rPr lang="en-US" sz="2600" dirty="0">
                <a:solidFill>
                  <a:schemeClr val="bg1">
                    <a:lumMod val="65000"/>
                  </a:schemeClr>
                </a:solidFill>
                <a:latin typeface="Arial" panose="020B0604020202020204" pitchFamily="34" charset="0"/>
                <a:ea typeface="Raleway" charset="0"/>
                <a:cs typeface="Arial" panose="020B0604020202020204" pitchFamily="34" charset="0"/>
              </a:rPr>
              <a:t>Avoid </a:t>
            </a:r>
            <a:r>
              <a:rPr lang="en-US" sz="2600" dirty="0" smtClean="0">
                <a:solidFill>
                  <a:schemeClr val="bg1">
                    <a:lumMod val="65000"/>
                  </a:schemeClr>
                </a:solidFill>
                <a:latin typeface="Arial" panose="020B0604020202020204" pitchFamily="34" charset="0"/>
                <a:ea typeface="Raleway" charset="0"/>
                <a:cs typeface="Arial" panose="020B0604020202020204" pitchFamily="34" charset="0"/>
              </a:rPr>
              <a:t>exposure </a:t>
            </a:r>
            <a:r>
              <a:rPr lang="en-US" sz="2600" dirty="0">
                <a:solidFill>
                  <a:schemeClr val="bg1">
                    <a:lumMod val="65000"/>
                  </a:schemeClr>
                </a:solidFill>
                <a:latin typeface="Arial" panose="020B0604020202020204" pitchFamily="34" charset="0"/>
                <a:ea typeface="Raleway" charset="0"/>
                <a:cs typeface="Arial" panose="020B0604020202020204" pitchFamily="34" charset="0"/>
              </a:rPr>
              <a:t>to sun or UV rays for up to 12 hours when using citrus oils</a:t>
            </a:r>
          </a:p>
          <a:p>
            <a:pPr>
              <a:lnSpc>
                <a:spcPct val="110000"/>
              </a:lnSpc>
            </a:pPr>
            <a:r>
              <a:rPr lang="en-US" sz="2600" i="1" dirty="0">
                <a:solidFill>
                  <a:schemeClr val="bg1">
                    <a:lumMod val="65000"/>
                  </a:schemeClr>
                </a:solidFill>
                <a:latin typeface="Arial" panose="020B0604020202020204" pitchFamily="34" charset="0"/>
                <a:ea typeface="Raleway" charset="0"/>
                <a:cs typeface="Arial" panose="020B0604020202020204" pitchFamily="34" charset="0"/>
              </a:rPr>
              <a:t>Always dilute before using topically:</a:t>
            </a:r>
            <a:r>
              <a:rPr lang="en-US" sz="2600" dirty="0">
                <a:solidFill>
                  <a:schemeClr val="bg1">
                    <a:lumMod val="65000"/>
                  </a:schemeClr>
                </a:solidFill>
                <a:latin typeface="Arial" panose="020B0604020202020204" pitchFamily="34" charset="0"/>
                <a:ea typeface="Raleway" charset="0"/>
                <a:cs typeface="Arial" panose="020B0604020202020204" pitchFamily="34" charset="0"/>
              </a:rPr>
              <a:t> Cassia, Cinnamon, Clove, Cumin, Oregano, Thyme</a:t>
            </a:r>
          </a:p>
          <a:p>
            <a:pPr marL="0" indent="0">
              <a:buNone/>
            </a:pPr>
            <a:endParaRPr lang="en-US" dirty="0"/>
          </a:p>
        </p:txBody>
      </p:sp>
      <p:sp>
        <p:nvSpPr>
          <p:cNvPr id="12" name="Title 3"/>
          <p:cNvSpPr txBox="1">
            <a:spLocks/>
          </p:cNvSpPr>
          <p:nvPr/>
        </p:nvSpPr>
        <p:spPr>
          <a:xfrm>
            <a:off x="0" y="449795"/>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Tips for Essential Oils on Skin</a:t>
            </a:r>
            <a:endParaRPr lang="en-US" sz="54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0614" t="8369" r="21017" b="28184"/>
          <a:stretch/>
        </p:blipFill>
        <p:spPr>
          <a:xfrm>
            <a:off x="0" y="1504806"/>
            <a:ext cx="5408579" cy="5019277"/>
          </a:xfrm>
          <a:prstGeom prst="rect">
            <a:avLst/>
          </a:prstGeom>
        </p:spPr>
      </p:pic>
    </p:spTree>
    <p:extLst>
      <p:ext uri="{BB962C8B-B14F-4D97-AF65-F5344CB8AC3E}">
        <p14:creationId xmlns:p14="http://schemas.microsoft.com/office/powerpoint/2010/main" val="1183506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5883195" y="1941022"/>
            <a:ext cx="6027546" cy="3899298"/>
          </a:xfrm>
        </p:spPr>
        <p:txBody>
          <a:bodyPr>
            <a:normAutofit/>
          </a:bodyPr>
          <a:lstStyle/>
          <a:p>
            <a:pPr lvl="0">
              <a:lnSpc>
                <a:spcPct val="100000"/>
              </a:lnSpc>
            </a:pPr>
            <a:r>
              <a:rPr lang="en-US" dirty="0">
                <a:solidFill>
                  <a:schemeClr val="bg1">
                    <a:lumMod val="65000"/>
                  </a:schemeClr>
                </a:solidFill>
                <a:latin typeface="Arial" panose="020B0604020202020204" pitchFamily="34" charset="0"/>
                <a:ea typeface="Raleway" charset="0"/>
                <a:cs typeface="Arial" panose="020B0604020202020204" pitchFamily="34" charset="0"/>
              </a:rPr>
              <a:t>Cleanse and purify the skin</a:t>
            </a:r>
          </a:p>
          <a:p>
            <a:pPr lvl="0">
              <a:lnSpc>
                <a:spcPct val="100000"/>
              </a:lnSpc>
            </a:pPr>
            <a:r>
              <a:rPr lang="en-US" dirty="0">
                <a:solidFill>
                  <a:schemeClr val="bg1">
                    <a:lumMod val="65000"/>
                  </a:schemeClr>
                </a:solidFill>
                <a:latin typeface="Arial" panose="020B0604020202020204" pitchFamily="34" charset="0"/>
                <a:ea typeface="Raleway" charset="0"/>
                <a:cs typeface="Arial" panose="020B0604020202020204" pitchFamily="34" charset="0"/>
              </a:rPr>
              <a:t>Reduce the appearance of blemishes and imperfections</a:t>
            </a:r>
          </a:p>
          <a:p>
            <a:pPr lvl="0">
              <a:lnSpc>
                <a:spcPct val="100000"/>
              </a:lnSpc>
            </a:pPr>
            <a:r>
              <a:rPr lang="en-US" dirty="0">
                <a:solidFill>
                  <a:schemeClr val="bg1">
                    <a:lumMod val="65000"/>
                  </a:schemeClr>
                </a:solidFill>
                <a:latin typeface="Arial" panose="020B0604020202020204" pitchFamily="34" charset="0"/>
                <a:ea typeface="Raleway" charset="0"/>
                <a:cs typeface="Arial" panose="020B0604020202020204" pitchFamily="34" charset="0"/>
              </a:rPr>
              <a:t>Promote a healthy-looking complexion</a:t>
            </a:r>
          </a:p>
          <a:p>
            <a:pPr marL="0" indent="0">
              <a:buNone/>
            </a:pPr>
            <a:endParaRPr lang="en-US" dirty="0"/>
          </a:p>
        </p:txBody>
      </p:sp>
      <p:sp>
        <p:nvSpPr>
          <p:cNvPr id="12" name="Title 3"/>
          <p:cNvSpPr txBox="1">
            <a:spLocks/>
          </p:cNvSpPr>
          <p:nvPr/>
        </p:nvSpPr>
        <p:spPr>
          <a:xfrm>
            <a:off x="0" y="605243"/>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solidFill>
                  <a:schemeClr val="tx1">
                    <a:lumMod val="50000"/>
                    <a:lumOff val="50000"/>
                  </a:schemeClr>
                </a:solidFill>
                <a:latin typeface="Arial" panose="020B0604020202020204" pitchFamily="34" charset="0"/>
                <a:ea typeface="Raleway Medium" charset="0"/>
                <a:cs typeface="Arial" panose="020B0604020202020204" pitchFamily="34" charset="0"/>
              </a:rPr>
              <a:t>Using Essential Oils in Your Skin</a:t>
            </a:r>
          </a:p>
          <a:p>
            <a:pPr algn="ctr"/>
            <a:r>
              <a:rPr lang="en-US" sz="5400" dirty="0">
                <a:solidFill>
                  <a:schemeClr val="tx1">
                    <a:lumMod val="50000"/>
                    <a:lumOff val="50000"/>
                  </a:schemeClr>
                </a:solidFill>
                <a:latin typeface="Arial" panose="020B0604020202020204" pitchFamily="34" charset="0"/>
                <a:ea typeface="Raleway Medium" charset="0"/>
                <a:cs typeface="Arial" panose="020B0604020202020204" pitchFamily="34" charset="0"/>
              </a:rPr>
              <a:t>Care Routine</a:t>
            </a:r>
            <a:endParaRPr lang="en-US" sz="54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0984" b="4301"/>
          <a:stretch/>
        </p:blipFill>
        <p:spPr>
          <a:xfrm>
            <a:off x="0" y="1941022"/>
            <a:ext cx="5301574" cy="4280170"/>
          </a:xfrm>
          <a:prstGeom prst="rect">
            <a:avLst/>
          </a:prstGeom>
        </p:spPr>
      </p:pic>
    </p:spTree>
    <p:extLst>
      <p:ext uri="{BB962C8B-B14F-4D97-AF65-F5344CB8AC3E}">
        <p14:creationId xmlns:p14="http://schemas.microsoft.com/office/powerpoint/2010/main" val="3868787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50072"/>
            <a:ext cx="5764773" cy="4611818"/>
          </a:xfrm>
          <a:prstGeom prst="rect">
            <a:avLst/>
          </a:prstGeom>
        </p:spPr>
      </p:pic>
      <p:sp>
        <p:nvSpPr>
          <p:cNvPr id="5" name="Title 3"/>
          <p:cNvSpPr txBox="1">
            <a:spLocks/>
          </p:cNvSpPr>
          <p:nvPr/>
        </p:nvSpPr>
        <p:spPr>
          <a:xfrm>
            <a:off x="0" y="449795"/>
            <a:ext cx="12192000" cy="650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200" dirty="0" smtClean="0">
                <a:solidFill>
                  <a:schemeClr val="tx1">
                    <a:lumMod val="50000"/>
                    <a:lumOff val="50000"/>
                  </a:schemeClr>
                </a:solidFill>
                <a:latin typeface="Arial" panose="020B0604020202020204" pitchFamily="34" charset="0"/>
                <a:ea typeface="Raleway Medium" charset="0"/>
                <a:cs typeface="Arial" panose="020B0604020202020204" pitchFamily="34" charset="0"/>
              </a:rPr>
              <a:t>Lime Ginger Brown Sugar Scrub</a:t>
            </a:r>
            <a:endParaRPr lang="en-US" sz="5200" dirty="0">
              <a:solidFill>
                <a:schemeClr val="tx1">
                  <a:lumMod val="50000"/>
                  <a:lumOff val="50000"/>
                </a:schemeClr>
              </a:solidFill>
              <a:latin typeface="Arial" panose="020B0604020202020204" pitchFamily="34" charset="0"/>
              <a:ea typeface="Raleway Medium" charset="0"/>
              <a:cs typeface="Arial" panose="020B0604020202020204" pitchFamily="34" charset="0"/>
            </a:endParaRPr>
          </a:p>
        </p:txBody>
      </p:sp>
      <p:sp>
        <p:nvSpPr>
          <p:cNvPr id="7" name="Content Placeholder 4"/>
          <p:cNvSpPr>
            <a:spLocks noGrp="1"/>
          </p:cNvSpPr>
          <p:nvPr>
            <p:ph sz="half" idx="2"/>
          </p:nvPr>
        </p:nvSpPr>
        <p:spPr>
          <a:xfrm>
            <a:off x="5974635" y="1750072"/>
            <a:ext cx="6027546" cy="4611818"/>
          </a:xfrm>
        </p:spPr>
        <p:txBody>
          <a:bodyPr>
            <a:normAutofit fontScale="92500"/>
          </a:bodyPr>
          <a:lstStyle/>
          <a:p>
            <a:pPr marL="0" lvl="0" indent="0">
              <a:lnSpc>
                <a:spcPct val="100000"/>
              </a:lnSpc>
              <a:buNone/>
            </a:pPr>
            <a:r>
              <a:rPr lang="en-US" sz="2400" b="1" dirty="0">
                <a:solidFill>
                  <a:schemeClr val="bg1">
                    <a:lumMod val="65000"/>
                  </a:schemeClr>
                </a:solidFill>
                <a:latin typeface="Arial" panose="020B0604020202020204" pitchFamily="34" charset="0"/>
                <a:ea typeface="Raleway" charset="0"/>
                <a:cs typeface="Arial" panose="020B0604020202020204" pitchFamily="34" charset="0"/>
              </a:rPr>
              <a:t>Ingredients:</a:t>
            </a:r>
          </a:p>
          <a:p>
            <a:pPr lvl="0">
              <a:lnSpc>
                <a:spcPts val="2500"/>
              </a:lnSpc>
            </a:pPr>
            <a:r>
              <a:rPr lang="en-US" sz="2400" dirty="0">
                <a:solidFill>
                  <a:schemeClr val="bg1">
                    <a:lumMod val="65000"/>
                  </a:schemeClr>
                </a:solidFill>
                <a:latin typeface="Arial" panose="020B0604020202020204" pitchFamily="34" charset="0"/>
                <a:ea typeface="Raleway" charset="0"/>
                <a:cs typeface="Arial" panose="020B0604020202020204" pitchFamily="34" charset="0"/>
              </a:rPr>
              <a:t>½ cup brown sugar</a:t>
            </a:r>
          </a:p>
          <a:p>
            <a:pPr lvl="0">
              <a:lnSpc>
                <a:spcPts val="2500"/>
              </a:lnSpc>
            </a:pPr>
            <a:r>
              <a:rPr lang="en-US" sz="2400" dirty="0">
                <a:solidFill>
                  <a:schemeClr val="bg1">
                    <a:lumMod val="65000"/>
                  </a:schemeClr>
                </a:solidFill>
                <a:latin typeface="Arial" panose="020B0604020202020204" pitchFamily="34" charset="0"/>
                <a:ea typeface="Raleway" charset="0"/>
                <a:cs typeface="Arial" panose="020B0604020202020204" pitchFamily="34" charset="0"/>
              </a:rPr>
              <a:t>½ cup dōTERRA Fractionated Coconut Oil</a:t>
            </a:r>
          </a:p>
          <a:p>
            <a:pPr lvl="0">
              <a:lnSpc>
                <a:spcPts val="2500"/>
              </a:lnSpc>
            </a:pPr>
            <a:r>
              <a:rPr lang="en-US" sz="2400" dirty="0">
                <a:solidFill>
                  <a:schemeClr val="bg1">
                    <a:lumMod val="65000"/>
                  </a:schemeClr>
                </a:solidFill>
                <a:latin typeface="Arial" panose="020B0604020202020204" pitchFamily="34" charset="0"/>
                <a:ea typeface="Raleway" charset="0"/>
                <a:cs typeface="Arial" panose="020B0604020202020204" pitchFamily="34" charset="0"/>
              </a:rPr>
              <a:t>10 drops Lime oil</a:t>
            </a:r>
          </a:p>
          <a:p>
            <a:pPr lvl="0">
              <a:lnSpc>
                <a:spcPts val="2500"/>
              </a:lnSpc>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5 drops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Ginger </a:t>
            </a: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oil</a:t>
            </a:r>
          </a:p>
          <a:p>
            <a:pPr marL="0" lvl="0" indent="0">
              <a:lnSpc>
                <a:spcPts val="2500"/>
              </a:lnSpc>
              <a:buNone/>
            </a:pPr>
            <a:r>
              <a:rPr lang="en-US" sz="2400" b="1" dirty="0">
                <a:solidFill>
                  <a:schemeClr val="bg1">
                    <a:lumMod val="65000"/>
                  </a:schemeClr>
                </a:solidFill>
                <a:latin typeface="Arial" panose="020B0604020202020204" pitchFamily="34" charset="0"/>
                <a:ea typeface="Raleway" charset="0"/>
                <a:cs typeface="Arial" panose="020B0604020202020204" pitchFamily="34" charset="0"/>
              </a:rPr>
              <a:t>Directions: </a:t>
            </a:r>
            <a:endParaRPr lang="en-US" sz="2400" b="1" dirty="0" smtClean="0">
              <a:solidFill>
                <a:schemeClr val="bg1">
                  <a:lumMod val="65000"/>
                </a:schemeClr>
              </a:solidFill>
              <a:latin typeface="Arial" panose="020B0604020202020204" pitchFamily="34" charset="0"/>
              <a:ea typeface="Raleway" charset="0"/>
              <a:cs typeface="Arial" panose="020B0604020202020204" pitchFamily="34" charset="0"/>
            </a:endParaRPr>
          </a:p>
          <a:p>
            <a:pPr marL="0" lvl="0" indent="0">
              <a:lnSpc>
                <a:spcPts val="2500"/>
              </a:lnSpc>
              <a:buNone/>
            </a:pPr>
            <a:r>
              <a:rPr lang="en-US" sz="2400" dirty="0" smtClean="0">
                <a:solidFill>
                  <a:schemeClr val="bg1">
                    <a:lumMod val="65000"/>
                  </a:schemeClr>
                </a:solidFill>
                <a:latin typeface="Arial" panose="020B0604020202020204" pitchFamily="34" charset="0"/>
                <a:ea typeface="Raleway" charset="0"/>
                <a:cs typeface="Arial" panose="020B0604020202020204" pitchFamily="34" charset="0"/>
              </a:rPr>
              <a:t>Combine </a:t>
            </a:r>
            <a:r>
              <a:rPr lang="en-US" sz="2400" dirty="0">
                <a:solidFill>
                  <a:schemeClr val="bg1">
                    <a:lumMod val="65000"/>
                  </a:schemeClr>
                </a:solidFill>
                <a:latin typeface="Arial" panose="020B0604020202020204" pitchFamily="34" charset="0"/>
                <a:ea typeface="Raleway" charset="0"/>
                <a:cs typeface="Arial" panose="020B0604020202020204" pitchFamily="34" charset="0"/>
              </a:rPr>
              <a:t>brown sugar, Fractionated Coconut Oil, and essential oils in medium-sized bowl and stir. Apply to hands, arms, legs, or feet, and scrub until sugar dissolves. Rinse with warm water and pat dry.</a:t>
            </a:r>
          </a:p>
          <a:p>
            <a:pPr lvl="0">
              <a:lnSpc>
                <a:spcPts val="2500"/>
              </a:lnSpc>
            </a:pPr>
            <a:endParaRPr lang="en-US" dirty="0" smtClean="0">
              <a:solidFill>
                <a:schemeClr val="bg1">
                  <a:lumMod val="65000"/>
                </a:schemeClr>
              </a:solidFill>
              <a:latin typeface="Arial" panose="020B0604020202020204" pitchFamily="34" charset="0"/>
              <a:ea typeface="Raleway" charset="0"/>
              <a:cs typeface="Arial" panose="020B0604020202020204" pitchFamily="34" charset="0"/>
            </a:endParaRPr>
          </a:p>
          <a:p>
            <a:pPr lvl="0">
              <a:lnSpc>
                <a:spcPts val="2500"/>
              </a:lnSpc>
            </a:pPr>
            <a:endParaRPr lang="en-US" dirty="0"/>
          </a:p>
        </p:txBody>
      </p:sp>
    </p:spTree>
    <p:extLst>
      <p:ext uri="{BB962C8B-B14F-4D97-AF65-F5344CB8AC3E}">
        <p14:creationId xmlns:p14="http://schemas.microsoft.com/office/powerpoint/2010/main" val="33277768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10714</TotalTime>
  <Words>4964</Words>
  <Application>Microsoft Office PowerPoint</Application>
  <PresentationFormat>Widescreen</PresentationFormat>
  <Paragraphs>262</Paragraphs>
  <Slides>25</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Calibri Light</vt:lpstr>
      <vt:lpstr>Raleway</vt:lpstr>
      <vt:lpstr>Raleway Medium</vt:lpstr>
      <vt:lpstr>Raleway SemiBold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Essential Oils and Oral Care</vt:lpstr>
      <vt:lpstr>PowerPoint Presentation</vt:lpstr>
      <vt:lpstr>PowerPoint Presentation</vt:lpstr>
      <vt:lpstr>PowerPoint Presentation</vt:lpstr>
      <vt:lpstr>PowerPoint Presentation</vt:lpstr>
      <vt:lpstr>PowerPoint Presentation</vt:lpstr>
      <vt:lpstr>Other Ideas For Using Essential Oils During Your Daily Hygiene Routine</vt:lpstr>
      <vt:lpstr>Questions? </vt:lpstr>
    </vt:vector>
  </TitlesOfParts>
  <Company>doTERRA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Oils and Personal Care</dc:title>
  <dc:creator>Crossley, Grant</dc:creator>
  <cp:lastModifiedBy>Minchenko, Julia</cp:lastModifiedBy>
  <cp:revision>88</cp:revision>
  <dcterms:created xsi:type="dcterms:W3CDTF">2017-09-11T16:31:50Z</dcterms:created>
  <dcterms:modified xsi:type="dcterms:W3CDTF">2018-01-12T18:32:09Z</dcterms:modified>
</cp:coreProperties>
</file>